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3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</p:sldIdLst>
  <p:sldSz cx="12192000" cy="6858000"/>
  <p:notesSz cx="12192000" cy="6858000"/>
  <p:defaultTextStyle>
    <a:defPPr>
      <a:defRPr lang="en-US"/>
    </a:defPPr>
    <a:lvl1pPr marL="0" algn="l" defTabSz="914377">
      <a:defRPr sz="19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>
      <a:defRPr sz="19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>
      <a:defRPr sz="19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>
      <a:defRPr sz="19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>
      <a:defRPr sz="19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>
      <a:defRPr sz="19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>
      <a:defRPr sz="19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>
      <a:defRPr sz="19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>
      <a:defRPr sz="19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17">
          <p15:clr>
            <a:srgbClr val="A4A3A4"/>
          </p15:clr>
        </p15:guide>
        <p15:guide id="2" orient="horz" pos="34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</a:tblBg>
    <a:wholeTbl>
      <a:tcTxStyle>
        <a:fontRef idx="minor">
          <a:srgbClr val="00000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2V>
    <a:lastCol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lastCol>
    <a:firstCol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firstCol>
    <a:lastRow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</a:tcBdr>
        <a:fill>
          <a:solidFill>
            <a:schemeClr val="accent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  <a:fill>
          <a:solidFill>
            <a:schemeClr val="accent6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36" y="108"/>
      </p:cViewPr>
      <p:guideLst>
        <p:guide pos="3817"/>
        <p:guide orient="horz" pos="34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036000000000002E-2"/>
          <c:y val="6.7584000000000005E-2"/>
          <c:w val="0.86117900000000003"/>
          <c:h val="0.84617500000000001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prstGeom prst="rect">
          <a:avLst/>
        </a:prstGeom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7436"/>
          <c:y val="0.90512499999999996"/>
          <c:w val="0.49104700000000001"/>
          <c:h val="6.8752999999999995E-2"/>
        </c:manualLayout>
      </c:layout>
      <c:overlay val="0"/>
      <c:spPr>
        <a:prstGeom prst="rect">
          <a:avLst/>
        </a:prstGeom>
        <a:solidFill>
          <a:schemeClr val="lt1"/>
        </a:solidFill>
        <a:ln w="25400" cap="flat" cmpd="sng" algn="ctr">
          <a:solidFill>
            <a:srgbClr val="002060"/>
          </a:solidFill>
          <a:prstDash val="solid"/>
          <a:round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xfrm>
      <a:off x="316090" y="2765778"/>
      <a:ext cx="3533422" cy="3787422"/>
    </a:xfrm>
    <a:prstGeom prst="rect">
      <a:avLst/>
    </a:prstGeom>
    <a:noFill/>
    <a:ln>
      <a:noFill/>
      <a:round/>
    </a:ln>
    <a:effectLst/>
  </c:spPr>
  <c:txPr>
    <a:bodyPr/>
    <a:lstStyle/>
    <a:p>
      <a:pPr>
        <a:defRPr sz="1600">
          <a:latin typeface="Times New Roman"/>
          <a:cs typeface="Times New Roman"/>
        </a:defRPr>
      </a:pPr>
      <a:endParaRPr lang="ru-RU"/>
    </a:p>
  </c:tx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29836" cy="498853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29762" y="0"/>
            <a:ext cx="2929836" cy="498853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pPr>
              <a:defRPr/>
            </a:pPr>
            <a:fld id="{FF82D9B6-7ABD-4387-9477-98B64C2F4DBC}" type="datetimeFigureOut">
              <a:rPr lang="ru-RU"/>
              <a:t>27.01.2025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96875" y="1241425"/>
            <a:ext cx="596741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6117" y="4784835"/>
            <a:ext cx="5408930" cy="3914865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1" y="9443662"/>
            <a:ext cx="2929836" cy="49885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29762" y="9443662"/>
            <a:ext cx="2929836" cy="49885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pPr>
              <a:defRPr/>
            </a:pPr>
            <a:fld id="{926F702A-DB97-4856-A335-9DD6B7253F7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533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77">
      <a:defRPr sz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>
      <a:defRPr sz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>
      <a:defRPr sz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>
      <a:defRPr sz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>
      <a:defRPr sz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>
      <a:defRPr sz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>
      <a:defRPr sz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>
      <a:defRPr sz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2024 году приобретены основные средства на сумму 36 661,1 тыс. тенге, в том числе –медицинские оборудование 14  ед. на сумму 4 077,2 тыс. тенге и прочие основные средства  111 ед. на сумму 32 583,9 тыс. тенге.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26F702A-DB97-4856-A335-9DD6B7253F7C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871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14400" y="2130430"/>
            <a:ext cx="103632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828800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defTabSz="914400"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defTabSz="914400"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defTabSz="914400"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defTabSz="914400"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defTabSz="914400"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defTabSz="914400"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defTabSz="914400"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66732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defTabSz="914400"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defTabSz="914400"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defTabSz="914400"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11785600" y="274639"/>
            <a:ext cx="36576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12800" y="274639"/>
            <a:ext cx="107696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defTabSz="914400"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auto">
          <a:xfrm>
            <a:off x="0" y="-8467"/>
            <a:ext cx="12192000" cy="6866466"/>
            <a:chOff x="0" y="-8467"/>
            <a:chExt cx="12192000" cy="6866466"/>
          </a:xfrm>
        </p:grpSpPr>
        <p:cxnSp>
          <p:nvCxnSpPr>
            <p:cNvPr id="32" name="Straight Connector 31"/>
            <p:cNvCxnSpPr>
              <a:cxnSpLocks/>
            </p:cNvCxnSpPr>
            <p:nvPr/>
          </p:nvCxnSpPr>
          <p:spPr bwMode="auto"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/>
          </p:nvCxnSpPr>
          <p:spPr bwMode="auto"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 bwMode="auto">
            <a:xfrm>
              <a:off x="9181476" y="-8467"/>
              <a:ext cx="3007349" cy="6866466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 bwMode="auto">
            <a:xfrm>
              <a:off x="9603442" y="-8467"/>
              <a:ext cx="2588558" cy="6866466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 bwMode="auto">
            <a:xfrm>
              <a:off x="8932333" y="3048000"/>
              <a:ext cx="325966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 bwMode="auto">
            <a:xfrm>
              <a:off x="9334500" y="-8467"/>
              <a:ext cx="2854326" cy="6866466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 bwMode="auto">
            <a:xfrm>
              <a:off x="10898730" y="-8467"/>
              <a:ext cx="1290094" cy="6866466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 bwMode="auto">
            <a:xfrm>
              <a:off x="10938999" y="-8467"/>
              <a:ext cx="1249825" cy="6866466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 bwMode="auto">
            <a:xfrm>
              <a:off x="10371666" y="3589867"/>
              <a:ext cx="1817158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 bwMode="auto"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B323169-99B4-4CF7-B304-B47BD419D88E}" type="datetimeFigureOut">
              <a:rPr lang="ru-RU"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DD2B695-71B8-4247-9E29-91AD4E88882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B323169-99B4-4CF7-B304-B47BD419D88E}" type="datetimeFigureOut">
              <a:rPr lang="ru-RU"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DD2B695-71B8-4247-9E29-91AD4E88882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B323169-99B4-4CF7-B304-B47BD419D88E}" type="datetimeFigureOut">
              <a:rPr lang="ru-RU"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DD2B695-71B8-4247-9E29-91AD4E88882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77334" y="2160589"/>
            <a:ext cx="4184035" cy="388077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5089970" y="2160589"/>
            <a:ext cx="4184034" cy="3880773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B323169-99B4-4CF7-B304-B47BD419D88E}" type="datetimeFigureOut">
              <a:rPr lang="ru-RU"/>
              <a:t>27.01.2025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DD2B695-71B8-4247-9E29-91AD4E88882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B323169-99B4-4CF7-B304-B47BD419D88E}" type="datetimeFigureOut">
              <a:rPr lang="ru-RU"/>
              <a:t>27.01.2025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DD2B695-71B8-4247-9E29-91AD4E88882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4" y="609600"/>
            <a:ext cx="8596668" cy="13208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B323169-99B4-4CF7-B304-B47BD419D88E}" type="datetimeFigureOut">
              <a:rPr lang="ru-RU"/>
              <a:t>27.01.2025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DD2B695-71B8-4247-9E29-91AD4E88882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B323169-99B4-4CF7-B304-B47BD419D88E}" type="datetimeFigureOut">
              <a:rPr lang="ru-RU"/>
              <a:t>27.01.2025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DD2B695-71B8-4247-9E29-91AD4E88882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B323169-99B4-4CF7-B304-B47BD419D88E}" type="datetimeFigureOut">
              <a:rPr lang="ru-RU"/>
              <a:t>27.01.2025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DD2B695-71B8-4247-9E29-91AD4E88882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B323169-99B4-4CF7-B304-B47BD419D88E}" type="datetimeFigureOut">
              <a:rPr lang="ru-RU"/>
              <a:t>27.01.2025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DD2B695-71B8-4247-9E29-91AD4E88882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подпис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B323169-99B4-4CF7-B304-B47BD419D88E}" type="datetimeFigureOut">
              <a:rPr lang="ru-RU"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DD2B695-71B8-4247-9E29-91AD4E88882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Цитата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B323169-99B4-4CF7-B304-B47BD419D88E}" type="datetimeFigureOut">
              <a:rPr lang="ru-RU"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DD2B695-71B8-4247-9E29-91AD4E88882C}" type="slidenum">
              <a:rPr lang="ru-RU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 bwMode="auto">
          <a:xfrm>
            <a:off x="541870" y="790378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8893011" y="288655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арточка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B323169-99B4-4CF7-B304-B47BD419D88E}" type="datetimeFigureOut">
              <a:rPr lang="ru-RU"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DD2B695-71B8-4247-9E29-91AD4E88882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Цитата карточки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B323169-99B4-4CF7-B304-B47BD419D88E}" type="datetimeFigureOut">
              <a:rPr lang="ru-RU"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DD2B695-71B8-4247-9E29-91AD4E88882C}" type="slidenum">
              <a:rPr lang="ru-RU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 bwMode="auto">
          <a:xfrm>
            <a:off x="541870" y="790378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25" name="TextBox 24"/>
          <p:cNvSpPr txBox="1"/>
          <p:nvPr/>
        </p:nvSpPr>
        <p:spPr bwMode="auto">
          <a:xfrm>
            <a:off x="8893011" y="288655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Истина или лож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B323169-99B4-4CF7-B304-B47BD419D88E}" type="datetimeFigureOut">
              <a:rPr lang="ru-RU"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DD2B695-71B8-4247-9E29-91AD4E88882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B323169-99B4-4CF7-B304-B47BD419D88E}" type="datetimeFigureOut">
              <a:rPr lang="ru-RU"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DD2B695-71B8-4247-9E29-91AD4E88882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7967673" y="609599"/>
            <a:ext cx="1304743" cy="5251451"/>
          </a:xfrm>
        </p:spPr>
        <p:txBody>
          <a:bodyPr vert="eaVert" anchor="ctr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77335" y="609600"/>
            <a:ext cx="7060150" cy="525145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B323169-99B4-4CF7-B304-B47BD419D88E}" type="datetimeFigureOut">
              <a:rPr lang="ru-RU"/>
              <a:t>27.01.2025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DD2B695-71B8-4247-9E29-91AD4E88882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auto">
          <a:xfrm>
            <a:off x="0" y="-8467"/>
            <a:ext cx="12192000" cy="6866466"/>
            <a:chOff x="0" y="-8467"/>
            <a:chExt cx="12192000" cy="6866466"/>
          </a:xfrm>
        </p:grpSpPr>
        <p:cxnSp>
          <p:nvCxnSpPr>
            <p:cNvPr id="20" name="Straight Connector 19"/>
            <p:cNvCxnSpPr>
              <a:cxnSpLocks/>
            </p:cNvCxnSpPr>
            <p:nvPr/>
          </p:nvCxnSpPr>
          <p:spPr bwMode="auto"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/>
          </p:nvCxnSpPr>
          <p:spPr bwMode="auto"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 bwMode="auto">
            <a:xfrm>
              <a:off x="9181476" y="-8467"/>
              <a:ext cx="3007349" cy="6866466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 bwMode="auto">
            <a:xfrm>
              <a:off x="9603442" y="-8467"/>
              <a:ext cx="2588558" cy="6866466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 bwMode="auto">
            <a:xfrm>
              <a:off x="8932333" y="3048000"/>
              <a:ext cx="325966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 bwMode="auto">
            <a:xfrm>
              <a:off x="9334500" y="-8467"/>
              <a:ext cx="2854326" cy="6866466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 bwMode="auto">
            <a:xfrm>
              <a:off x="10898730" y="-8467"/>
              <a:ext cx="1290094" cy="6866466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 bwMode="auto">
            <a:xfrm>
              <a:off x="10938999" y="-8467"/>
              <a:ext cx="1249825" cy="6866466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 bwMode="auto">
            <a:xfrm>
              <a:off x="10371666" y="3589867"/>
              <a:ext cx="1817158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 bwMode="auto"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677334" y="6041362"/>
            <a:ext cx="62976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914400"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l" defTabSz="457200">
        <a:spcBef>
          <a:spcPts val="0"/>
        </a:spcBef>
        <a:buNone/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342900" indent="-3429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media11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6.png"/><Relationship Id="rId7" Type="http://schemas.openxmlformats.org/officeDocument/2006/relationships/image" Target="../media/media13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media12.sv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media18.svg"/><Relationship Id="rId3" Type="http://schemas.openxmlformats.org/officeDocument/2006/relationships/image" Target="../media/media14.svg"/><Relationship Id="rId7" Type="http://schemas.openxmlformats.org/officeDocument/2006/relationships/image" Target="../media/media16.svg"/><Relationship Id="rId12" Type="http://schemas.openxmlformats.org/officeDocument/2006/relationships/image" Target="../media/image37.png"/><Relationship Id="rId2" Type="http://schemas.openxmlformats.org/officeDocument/2006/relationships/image" Target="../media/image3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media17.svg"/><Relationship Id="rId5" Type="http://schemas.openxmlformats.org/officeDocument/2006/relationships/image" Target="../media/media15.svg"/><Relationship Id="rId15" Type="http://schemas.openxmlformats.org/officeDocument/2006/relationships/image" Target="../media/image39.jpg"/><Relationship Id="rId10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openxmlformats.org/officeDocument/2006/relationships/image" Target="../media/image14.png"/><Relationship Id="rId1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media19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media21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media20.svg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openxmlformats.org/officeDocument/2006/relationships/image" Target="../media/image49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media24.svg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12" Type="http://schemas.openxmlformats.org/officeDocument/2006/relationships/image" Target="../media/image1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media23.svg"/><Relationship Id="rId11" Type="http://schemas.openxmlformats.org/officeDocument/2006/relationships/image" Target="../media/image55.jpg"/><Relationship Id="rId5" Type="http://schemas.openxmlformats.org/officeDocument/2006/relationships/image" Target="../media/image52.png"/><Relationship Id="rId10" Type="http://schemas.openxmlformats.org/officeDocument/2006/relationships/image" Target="../media/media25.svg"/><Relationship Id="rId4" Type="http://schemas.openxmlformats.org/officeDocument/2006/relationships/image" Target="../media/media22.svg"/><Relationship Id="rId9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media26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media27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media3.svg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media2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media4.svg"/><Relationship Id="rId4" Type="http://schemas.openxmlformats.org/officeDocument/2006/relationships/image" Target="../media/media1.sv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media5.svg"/><Relationship Id="rId7" Type="http://schemas.openxmlformats.org/officeDocument/2006/relationships/image" Target="../media/media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media6.sv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media8.svg"/><Relationship Id="rId7" Type="http://schemas.openxmlformats.org/officeDocument/2006/relationships/image" Target="../media/media10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media9.sv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13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-594804" y="0"/>
            <a:ext cx="12786803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>
                <a:latin typeface="Times New Roman"/>
                <a:cs typeface="Times New Roman"/>
              </a:rPr>
              <a:t>ОСНОВНЫЕ ИТОГИ ДЕЯТЕЛЬНОСТИ</a:t>
            </a:r>
            <a:br>
              <a:rPr lang="ru-RU" sz="4000">
                <a:latin typeface="Times New Roman"/>
                <a:cs typeface="Times New Roman"/>
              </a:rPr>
            </a:br>
            <a:r>
              <a:rPr lang="ru-RU" sz="4000">
                <a:latin typeface="Times New Roman"/>
                <a:cs typeface="Times New Roman"/>
              </a:rPr>
              <a:t>    КГП на ПХВ «ГОРОДСКАЯ ПОЛИКЛИНИКА № 8» УОЗ г. АЛМАТЫ ЗА </a:t>
            </a:r>
            <a:r>
              <a:rPr lang="ru-RU" sz="4800">
                <a:latin typeface="Times New Roman"/>
                <a:cs typeface="Times New Roman"/>
              </a:rPr>
              <a:t>2024  ГОД</a:t>
            </a:r>
            <a:endParaRPr lang="ru-RU" sz="4000">
              <a:latin typeface="Times New Roman"/>
              <a:cs typeface="Times New Roman"/>
            </a:endParaRPr>
          </a:p>
        </p:txBody>
      </p:sp>
      <p:sp>
        <p:nvSpPr>
          <p:cNvPr id="128003" name="Text Box 18"/>
          <p:cNvSpPr txBox="1">
            <a:spLocks noChangeArrowheads="1"/>
          </p:cNvSpPr>
          <p:nvPr/>
        </p:nvSpPr>
        <p:spPr bwMode="auto">
          <a:xfrm>
            <a:off x="7464425" y="5949950"/>
            <a:ext cx="2592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endParaRPr lang="ru-RU" sz="18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366063" y="145144"/>
            <a:ext cx="2185985" cy="2185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808385" y="6320480"/>
            <a:ext cx="2743200" cy="365125"/>
          </a:xfrm>
        </p:spPr>
        <p:txBody>
          <a:bodyPr/>
          <a:lstStyle/>
          <a:p>
            <a:pPr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5"/>
          <p:cNvSpPr/>
          <p:nvPr/>
        </p:nvSpPr>
        <p:spPr bwMode="auto">
          <a:xfrm>
            <a:off x="3907" y="0"/>
            <a:ext cx="12192000" cy="12565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>
              <a:defRPr/>
            </a:pPr>
            <a:endParaRPr lang="en-US" sz="50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912355" y="280703"/>
            <a:ext cx="9883042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00066"/>
                </a:solidFill>
                <a:latin typeface="Times New Roman"/>
                <a:ea typeface="Times New Roman"/>
              </a:rPr>
              <a:t>СТРУКТУРА ОБЩИХ РАСХОДОВ</a:t>
            </a:r>
            <a:endParaRPr sz="2000">
              <a:solidFill>
                <a:srgbClr val="000066"/>
              </a:solidFill>
              <a:latin typeface="Times New Roman"/>
              <a:ea typeface="Times New Roman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76610" y="1648275"/>
            <a:ext cx="5438774" cy="40011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002060"/>
                </a:solidFill>
                <a:latin typeface="Times New Roman"/>
                <a:ea typeface="Times New Roman"/>
              </a:rPr>
              <a:t>Расходы на заработную плату и отчисления</a:t>
            </a:r>
            <a:endParaRPr sz="200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924823" y="1437354"/>
            <a:ext cx="2447652" cy="830997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2400" b="1">
                <a:solidFill>
                  <a:srgbClr val="FFFF00"/>
                </a:solidFill>
                <a:latin typeface="Century Gothic"/>
                <a:cs typeface="Arial"/>
              </a:rPr>
              <a:t>1 </a:t>
            </a:r>
            <a:r>
              <a:rPr lang="ru-RU" sz="2400" b="1">
                <a:solidFill>
                  <a:srgbClr val="FFFF00"/>
                </a:solidFill>
                <a:latin typeface="Century Gothic"/>
                <a:cs typeface="Arial"/>
              </a:rPr>
              <a:t>551233</a:t>
            </a:r>
            <a:r>
              <a:rPr lang="en-US" sz="2400" b="1">
                <a:solidFill>
                  <a:srgbClr val="FFFF00"/>
                </a:solidFill>
                <a:latin typeface="Century Gothic"/>
                <a:cs typeface="Arial"/>
              </a:rPr>
              <a:t>,5</a:t>
            </a:r>
            <a:r>
              <a:rPr lang="ru-RU" sz="2400" b="1">
                <a:solidFill>
                  <a:srgbClr val="FFFF00"/>
                </a:solidFill>
                <a:latin typeface="Century Gothic"/>
                <a:cs typeface="Arial"/>
              </a:rPr>
              <a:t>7</a:t>
            </a:r>
            <a:endParaRPr/>
          </a:p>
          <a:p>
            <a:pPr algn="ctr" defTabSz="914400">
              <a:defRPr/>
            </a:pPr>
            <a:r>
              <a:rPr lang="ru-RU" sz="2400" b="1">
                <a:solidFill>
                  <a:srgbClr val="FFFF00"/>
                </a:solidFill>
                <a:latin typeface="Century Gothic"/>
                <a:cs typeface="Arial"/>
              </a:rPr>
              <a:t>  </a:t>
            </a:r>
            <a:r>
              <a:rPr lang="ru-RU" sz="1800" b="1" i="1">
                <a:solidFill>
                  <a:srgbClr val="FFFF00"/>
                </a:solidFill>
                <a:latin typeface="Century Gothic"/>
                <a:cs typeface="Arial"/>
              </a:rPr>
              <a:t>тыс. тенге</a:t>
            </a:r>
            <a:endParaRPr lang="ru-RU" sz="1200" i="1">
              <a:solidFill>
                <a:srgbClr val="70AD47">
                  <a:lumMod val="75000"/>
                </a:srgbClr>
              </a:solidFill>
              <a:latin typeface="Century Gothic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8581913" y="1583361"/>
            <a:ext cx="321348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k-KZ" sz="2800" b="1" i="1">
                <a:solidFill>
                  <a:srgbClr val="000066"/>
                </a:solidFill>
                <a:latin typeface="Times New Roman"/>
                <a:cs typeface="Times New Roman"/>
              </a:rPr>
              <a:t>6</a:t>
            </a:r>
            <a:r>
              <a:rPr lang="en-US" sz="2800" b="1" i="1">
                <a:solidFill>
                  <a:srgbClr val="000066"/>
                </a:solidFill>
                <a:latin typeface="Times New Roman"/>
                <a:cs typeface="Times New Roman"/>
              </a:rPr>
              <a:t>0</a:t>
            </a:r>
            <a:r>
              <a:rPr lang="ru-RU" sz="1800" b="1" i="1">
                <a:solidFill>
                  <a:srgbClr val="000066"/>
                </a:solidFill>
                <a:latin typeface="Times New Roman"/>
                <a:cs typeface="Times New Roman"/>
              </a:rPr>
              <a:t>% от общих расходов</a:t>
            </a:r>
            <a:endParaRPr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95401" y="2386136"/>
          <a:ext cx="5519983" cy="1449705"/>
        </p:xfrm>
        <a:graphic>
          <a:graphicData uri="http://schemas.openxmlformats.org/drawingml/2006/table">
            <a:tbl>
              <a:tblPr/>
              <a:tblGrid>
                <a:gridCol w="2138496"/>
                <a:gridCol w="1341120"/>
                <a:gridCol w="2040367"/>
              </a:tblGrid>
              <a:tr h="27130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Сотрудники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2023г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2024г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27130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Врачи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630</a:t>
                      </a:r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6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403,79</a:t>
                      </a:r>
                      <a:endParaRPr sz="1600" b="1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k-KZ" sz="16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621 768</a:t>
                      </a:r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,64</a:t>
                      </a:r>
                      <a:endParaRPr sz="1600" b="1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130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СМР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545 185,83</a:t>
                      </a:r>
                      <a:endParaRPr sz="1600" b="1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562 693,70</a:t>
                      </a:r>
                      <a:endParaRPr sz="1600" b="1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130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ММР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45 994,66</a:t>
                      </a:r>
                      <a:endParaRPr sz="1600" b="1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41 015,97</a:t>
                      </a:r>
                      <a:endParaRPr sz="1600" b="1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130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Прочие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272 354,25</a:t>
                      </a:r>
                      <a:endParaRPr sz="1600" b="1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325 755,26</a:t>
                      </a:r>
                      <a:endParaRPr sz="1600" b="1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 descr="Тенденция к повышению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3"/>
              </a:ext>
            </a:extLst>
          </a:blip>
          <a:stretch/>
        </p:blipFill>
        <p:spPr bwMode="auto">
          <a:xfrm>
            <a:off x="5328901" y="3832048"/>
            <a:ext cx="867048" cy="757602"/>
          </a:xfrm>
          <a:prstGeom prst="rect">
            <a:avLst/>
          </a:prstGeom>
        </p:spPr>
      </p:pic>
      <p:sp>
        <p:nvSpPr>
          <p:cNvPr id="12" name="Блок-схема: узел 11"/>
          <p:cNvSpPr/>
          <p:nvPr/>
        </p:nvSpPr>
        <p:spPr bwMode="auto">
          <a:xfrm>
            <a:off x="5953509" y="2615579"/>
            <a:ext cx="1288131" cy="1288131"/>
          </a:xfrm>
          <a:prstGeom prst="flowChartConnector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>
                <a:solidFill>
                  <a:srgbClr val="002060"/>
                </a:solidFill>
                <a:latin typeface="Century Gothic"/>
                <a:ea typeface="Arial Unicode MS"/>
                <a:cs typeface="Arial"/>
              </a:rPr>
              <a:t>4</a:t>
            </a:r>
            <a:r>
              <a:rPr lang="ru-RU" sz="2800" b="1">
                <a:solidFill>
                  <a:srgbClr val="002060"/>
                </a:solidFill>
                <a:latin typeface="Century Gothic"/>
                <a:ea typeface="Arial Unicode MS"/>
                <a:cs typeface="Arial"/>
              </a:rPr>
              <a:t>1</a:t>
            </a:r>
            <a:r>
              <a:rPr lang="kk-KZ" sz="1600" b="1" i="0" u="none" strike="noStrike" cap="none" spc="0">
                <a:ln>
                  <a:noFill/>
                </a:ln>
                <a:solidFill>
                  <a:srgbClr val="002060"/>
                </a:solidFill>
                <a:latin typeface="Century Gothic"/>
                <a:ea typeface="Arial Unicode MS"/>
                <a:cs typeface="Arial"/>
              </a:rPr>
              <a:t>%</a:t>
            </a:r>
            <a:endParaRPr sz="2800" b="1" i="0" u="none" strike="noStrike" cap="none" spc="0">
              <a:ln>
                <a:noFill/>
              </a:ln>
              <a:solidFill>
                <a:srgbClr val="002060"/>
              </a:solidFill>
              <a:latin typeface="Century Gothic"/>
              <a:ea typeface="+mn-ea"/>
              <a:cs typeface="Arial"/>
            </a:endParaRPr>
          </a:p>
        </p:txBody>
      </p:sp>
      <p:sp>
        <p:nvSpPr>
          <p:cNvPr id="13" name="Блок-схема: узел 12"/>
          <p:cNvSpPr/>
          <p:nvPr/>
        </p:nvSpPr>
        <p:spPr bwMode="auto">
          <a:xfrm>
            <a:off x="7479765" y="2547710"/>
            <a:ext cx="1288131" cy="1288131"/>
          </a:xfrm>
          <a:prstGeom prst="flowChartConnector">
            <a:avLst/>
          </a:prstGeom>
          <a:solidFill>
            <a:srgbClr val="00006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>
                <a:solidFill>
                  <a:prstClr val="white"/>
                </a:solidFill>
                <a:latin typeface="Century Gothic"/>
                <a:ea typeface="Arial Unicode MS"/>
                <a:cs typeface="Arial"/>
              </a:rPr>
              <a:t>36</a:t>
            </a:r>
            <a:r>
              <a:rPr lang="kk-KZ" sz="1600" b="1" i="0" u="none" strike="noStrike" cap="none" spc="0">
                <a:ln>
                  <a:noFill/>
                </a:ln>
                <a:solidFill>
                  <a:prstClr val="white"/>
                </a:solidFill>
                <a:latin typeface="Century Gothic"/>
                <a:ea typeface="Arial Unicode MS"/>
                <a:cs typeface="Arial"/>
              </a:rPr>
              <a:t>%</a:t>
            </a:r>
            <a:endParaRPr sz="2800" b="1" i="0" u="none" strike="noStrike" cap="none" spc="0">
              <a:ln>
                <a:noFill/>
              </a:ln>
              <a:solidFill>
                <a:prstClr val="white"/>
              </a:solidFill>
              <a:latin typeface="Century Gothic"/>
              <a:ea typeface="+mn-ea"/>
              <a:cs typeface="Arial"/>
            </a:endParaRPr>
          </a:p>
        </p:txBody>
      </p:sp>
      <p:sp>
        <p:nvSpPr>
          <p:cNvPr id="14" name="Блок-схема: узел 13"/>
          <p:cNvSpPr/>
          <p:nvPr/>
        </p:nvSpPr>
        <p:spPr bwMode="auto">
          <a:xfrm>
            <a:off x="9006021" y="2568698"/>
            <a:ext cx="1288131" cy="1288131"/>
          </a:xfrm>
          <a:prstGeom prst="flowChartConnector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i="0" u="none" strike="noStrike" cap="none" spc="0">
                <a:ln>
                  <a:noFill/>
                </a:ln>
                <a:solidFill>
                  <a:prstClr val="white"/>
                </a:solidFill>
                <a:latin typeface="Century Gothic"/>
                <a:ea typeface="+mn-ea"/>
                <a:cs typeface="Arial"/>
              </a:rPr>
              <a:t>3%</a:t>
            </a:r>
            <a:endParaRPr sz="2800" b="1" i="0" u="none" strike="noStrike" cap="none" spc="0">
              <a:ln>
                <a:noFill/>
              </a:ln>
              <a:solidFill>
                <a:prstClr val="white"/>
              </a:solidFill>
              <a:latin typeface="Century Gothic"/>
              <a:ea typeface="+mn-ea"/>
              <a:cs typeface="Arial"/>
            </a:endParaRPr>
          </a:p>
        </p:txBody>
      </p:sp>
      <p:sp>
        <p:nvSpPr>
          <p:cNvPr id="15" name="Блок-схема: узел 14"/>
          <p:cNvSpPr/>
          <p:nvPr/>
        </p:nvSpPr>
        <p:spPr bwMode="auto">
          <a:xfrm>
            <a:off x="10532277" y="2490560"/>
            <a:ext cx="1288131" cy="1288131"/>
          </a:xfrm>
          <a:prstGeom prst="flowChartConnector">
            <a:avLst/>
          </a:prstGeom>
          <a:solidFill>
            <a:srgbClr val="00006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kk-KZ" sz="2800" b="1">
                <a:solidFill>
                  <a:srgbClr val="FFC000"/>
                </a:solidFill>
                <a:latin typeface="Century Gothic"/>
                <a:ea typeface="Arial Unicode MS"/>
                <a:cs typeface="Arial"/>
              </a:rPr>
              <a:t>20</a:t>
            </a:r>
            <a:r>
              <a:rPr lang="kk-KZ" sz="1600" b="1" i="0" u="none" strike="noStrike" cap="none" spc="0">
                <a:ln>
                  <a:noFill/>
                </a:ln>
                <a:solidFill>
                  <a:srgbClr val="FFC000"/>
                </a:solidFill>
                <a:latin typeface="Century Gothic"/>
                <a:ea typeface="Arial Unicode MS"/>
                <a:cs typeface="Arial"/>
              </a:rPr>
              <a:t>%</a:t>
            </a:r>
            <a:endParaRPr sz="2800" b="1" i="0" u="none" strike="noStrike" cap="none" spc="0">
              <a:ln>
                <a:noFill/>
              </a:ln>
              <a:solidFill>
                <a:srgbClr val="FFC000"/>
              </a:solidFill>
              <a:latin typeface="Century Gothic"/>
              <a:ea typeface="+mn-ea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6096000" y="4065284"/>
            <a:ext cx="10023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000" b="1">
                <a:solidFill>
                  <a:srgbClr val="000066"/>
                </a:solidFill>
                <a:latin typeface="Century Gothic"/>
                <a:ea typeface="Arial Unicode MS"/>
                <a:cs typeface="Arial"/>
              </a:rPr>
              <a:t>ВРАЧИ</a:t>
            </a:r>
            <a:endParaRPr>
              <a:solidFill>
                <a:srgbClr val="00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7765523" y="4065284"/>
            <a:ext cx="10023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000" b="1">
                <a:solidFill>
                  <a:srgbClr val="000066"/>
                </a:solidFill>
                <a:latin typeface="Century Gothic"/>
                <a:ea typeface="Arial Unicode MS"/>
                <a:cs typeface="Arial"/>
              </a:rPr>
              <a:t>СМР</a:t>
            </a:r>
            <a:endParaRPr>
              <a:solidFill>
                <a:srgbClr val="0000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9291779" y="4004574"/>
            <a:ext cx="10023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000" b="1">
                <a:solidFill>
                  <a:srgbClr val="000066"/>
                </a:solidFill>
                <a:latin typeface="Century Gothic"/>
                <a:ea typeface="Arial Unicode MS"/>
                <a:cs typeface="Arial"/>
              </a:rPr>
              <a:t>ММР</a:t>
            </a:r>
            <a:endParaRPr>
              <a:solidFill>
                <a:srgbClr val="00006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10675155" y="4001480"/>
            <a:ext cx="12881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000" b="1">
                <a:solidFill>
                  <a:srgbClr val="000066"/>
                </a:solidFill>
                <a:latin typeface="Century Gothic"/>
                <a:ea typeface="Arial Unicode MS"/>
                <a:cs typeface="Arial"/>
              </a:rPr>
              <a:t>прочие</a:t>
            </a:r>
            <a:endParaRPr>
              <a:solidFill>
                <a:srgbClr val="00006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195401" y="4853260"/>
            <a:ext cx="5251063" cy="490199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14999"/>
              </a:lnSpc>
              <a:spcAft>
                <a:spcPts val="1000"/>
              </a:spcAft>
              <a:tabLst>
                <a:tab pos="180340" algn="l"/>
              </a:tabLst>
              <a:defRPr/>
            </a:pPr>
            <a:r>
              <a:rPr lang="ru-RU" sz="1800">
                <a:latin typeface="Times New Roman"/>
                <a:ea typeface="Times New Roman"/>
              </a:rPr>
              <a:t> </a:t>
            </a:r>
            <a:r>
              <a:rPr lang="ru-RU" sz="2400" b="1">
                <a:solidFill>
                  <a:srgbClr val="FFFF00"/>
                </a:solidFill>
                <a:latin typeface="Times New Roman"/>
                <a:ea typeface="Times New Roman"/>
              </a:rPr>
              <a:t>Дифференцированная оплата труда</a:t>
            </a:r>
            <a:r>
              <a:rPr lang="ru-RU" sz="240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endParaRPr sz="2400">
              <a:solidFill>
                <a:srgbClr val="FFFF00"/>
              </a:solidFill>
            </a:endParaRPr>
          </a:p>
        </p:txBody>
      </p:sp>
      <p:cxnSp>
        <p:nvCxnSpPr>
          <p:cNvPr id="24" name="Прямая соединительная линия 23"/>
          <p:cNvCxnSpPr>
            <a:cxnSpLocks/>
          </p:cNvCxnSpPr>
          <p:nvPr/>
        </p:nvCxnSpPr>
        <p:spPr bwMode="auto">
          <a:xfrm>
            <a:off x="0" y="4589650"/>
            <a:ext cx="12192000" cy="0"/>
          </a:xfrm>
          <a:prstGeom prst="line">
            <a:avLst/>
          </a:prstGeom>
          <a:ln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 bwMode="auto">
          <a:xfrm>
            <a:off x="5580921" y="4693476"/>
            <a:ext cx="1271161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400" b="1">
                <a:solidFill>
                  <a:srgbClr val="FF9900"/>
                </a:solidFill>
                <a:latin typeface="Century Gothic"/>
                <a:ea typeface="Arial Unicode MS"/>
                <a:cs typeface="Arial"/>
              </a:rPr>
              <a:t>5</a:t>
            </a:r>
            <a:r>
              <a:rPr lang="en-US" sz="4400" b="1">
                <a:solidFill>
                  <a:srgbClr val="FF9900"/>
                </a:solidFill>
                <a:latin typeface="Century Gothic"/>
                <a:ea typeface="Arial Unicode MS"/>
                <a:cs typeface="Arial"/>
              </a:rPr>
              <a:t>,</a:t>
            </a:r>
            <a:r>
              <a:rPr lang="ru-RU" sz="4400" b="1">
                <a:solidFill>
                  <a:srgbClr val="FF9900"/>
                </a:solidFill>
                <a:latin typeface="Century Gothic"/>
                <a:ea typeface="Arial Unicode MS"/>
                <a:cs typeface="Arial"/>
              </a:rPr>
              <a:t>1</a:t>
            </a:r>
            <a:r>
              <a:rPr lang="kk-KZ" sz="2000" b="1" i="0" u="none" strike="noStrike" cap="none" spc="0">
                <a:ln>
                  <a:noFill/>
                </a:ln>
                <a:solidFill>
                  <a:srgbClr val="FF9900"/>
                </a:solidFill>
                <a:latin typeface="Century Gothic"/>
                <a:ea typeface="Arial Unicode MS"/>
                <a:cs typeface="Arial"/>
              </a:rPr>
              <a:t>%</a:t>
            </a:r>
            <a:endParaRPr sz="2800" b="1" i="0" u="none" strike="noStrike" cap="none" spc="0">
              <a:ln>
                <a:noFill/>
              </a:ln>
              <a:solidFill>
                <a:srgbClr val="FF9900"/>
              </a:solidFill>
              <a:latin typeface="Century Gothic"/>
              <a:ea typeface="+mn-ea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7148649" y="4919002"/>
            <a:ext cx="467175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800" b="1" i="1">
                <a:solidFill>
                  <a:srgbClr val="000066"/>
                </a:solidFill>
              </a:rPr>
              <a:t>ОТ ФОНДА ЗАРАБОТНОЙ ПЛАТЫ</a:t>
            </a:r>
            <a:endParaRPr/>
          </a:p>
        </p:txBody>
      </p:sp>
      <p:sp>
        <p:nvSpPr>
          <p:cNvPr id="28" name="TextBox 27"/>
          <p:cNvSpPr txBox="1"/>
          <p:nvPr/>
        </p:nvSpPr>
        <p:spPr bwMode="auto">
          <a:xfrm>
            <a:off x="400050" y="5886450"/>
            <a:ext cx="21717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0099"/>
                </a:solidFill>
                <a:latin typeface="Times New Roman"/>
                <a:ea typeface="Times New Roman"/>
              </a:rPr>
              <a:t>2022 г </a:t>
            </a:r>
            <a:r>
              <a:rPr lang="ru-RU" sz="2400">
                <a:solidFill>
                  <a:srgbClr val="000099"/>
                </a:solidFill>
                <a:latin typeface="Times New Roman"/>
                <a:ea typeface="Times New Roman"/>
              </a:rPr>
              <a:t>– </a:t>
            </a:r>
            <a:r>
              <a:rPr lang="en-US" sz="3200" b="1">
                <a:solidFill>
                  <a:srgbClr val="000099"/>
                </a:solidFill>
                <a:latin typeface="Times New Roman"/>
                <a:ea typeface="Times New Roman"/>
              </a:rPr>
              <a:t>6,</a:t>
            </a:r>
            <a:r>
              <a:rPr lang="ru-RU" sz="3200" b="1">
                <a:solidFill>
                  <a:srgbClr val="000099"/>
                </a:solidFill>
                <a:latin typeface="Times New Roman"/>
                <a:ea typeface="Times New Roman"/>
              </a:rPr>
              <a:t>3</a:t>
            </a:r>
            <a:r>
              <a:rPr lang="ru-RU" sz="2000" b="1" i="1">
                <a:solidFill>
                  <a:srgbClr val="000099"/>
                </a:solidFill>
                <a:latin typeface="Times New Roman"/>
                <a:ea typeface="Times New Roman"/>
              </a:rPr>
              <a:t>%</a:t>
            </a:r>
            <a:r>
              <a:rPr lang="ru-RU" sz="2400">
                <a:solidFill>
                  <a:srgbClr val="000099"/>
                </a:solidFill>
                <a:latin typeface="Times New Roman"/>
                <a:ea typeface="Times New Roman"/>
              </a:rPr>
              <a:t> </a:t>
            </a:r>
            <a:endParaRPr sz="2400">
              <a:solidFill>
                <a:srgbClr val="00009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2955392" y="5864752"/>
            <a:ext cx="21717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00099"/>
                </a:solidFill>
                <a:latin typeface="Times New Roman"/>
                <a:ea typeface="Times New Roman"/>
              </a:rPr>
              <a:t>2023 г </a:t>
            </a:r>
            <a:r>
              <a:rPr lang="ru-RU" sz="2800">
                <a:solidFill>
                  <a:srgbClr val="000099"/>
                </a:solidFill>
                <a:latin typeface="Times New Roman"/>
                <a:ea typeface="Times New Roman"/>
              </a:rPr>
              <a:t>–</a:t>
            </a:r>
            <a:r>
              <a:rPr lang="ru-RU" sz="2800" b="1">
                <a:solidFill>
                  <a:srgbClr val="000099"/>
                </a:solidFill>
                <a:latin typeface="Times New Roman"/>
                <a:ea typeface="Times New Roman"/>
              </a:rPr>
              <a:t>8,7</a:t>
            </a:r>
            <a:r>
              <a:rPr lang="ru-RU" sz="2800" b="1" i="1">
                <a:solidFill>
                  <a:srgbClr val="000099"/>
                </a:solidFill>
                <a:latin typeface="Times New Roman"/>
                <a:ea typeface="Times New Roman"/>
              </a:rPr>
              <a:t>%</a:t>
            </a:r>
            <a:r>
              <a:rPr lang="ru-RU" sz="2800">
                <a:solidFill>
                  <a:srgbClr val="000099"/>
                </a:solidFill>
                <a:latin typeface="Times New Roman"/>
                <a:ea typeface="Times New Roman"/>
              </a:rPr>
              <a:t> </a:t>
            </a:r>
            <a:endParaRPr sz="2800">
              <a:solidFill>
                <a:srgbClr val="000099"/>
              </a:solidFill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5510734" y="5864752"/>
            <a:ext cx="217170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0099"/>
                </a:solidFill>
                <a:latin typeface="Times New Roman"/>
                <a:ea typeface="Times New Roman"/>
              </a:rPr>
              <a:t>2024 г </a:t>
            </a:r>
            <a:r>
              <a:rPr lang="ru-RU" sz="2400">
                <a:solidFill>
                  <a:srgbClr val="000099"/>
                </a:solidFill>
                <a:latin typeface="Times New Roman"/>
                <a:ea typeface="Times New Roman"/>
              </a:rPr>
              <a:t>– </a:t>
            </a:r>
            <a:r>
              <a:rPr lang="ru-RU" sz="2400">
                <a:solidFill>
                  <a:srgbClr val="000099"/>
                </a:solidFill>
              </a:rPr>
              <a:t>5,1%</a:t>
            </a:r>
            <a:endParaRPr lang="ru-RU" sz="2400">
              <a:solidFill>
                <a:srgbClr val="000099"/>
              </a:solidFill>
              <a:latin typeface="Times New Roman"/>
              <a:ea typeface="Times New Roman"/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7962857" y="5947753"/>
            <a:ext cx="371003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800" b="1" i="1">
                <a:solidFill>
                  <a:srgbClr val="000066"/>
                </a:solidFill>
              </a:rPr>
              <a:t>Согласно стратегическому плану</a:t>
            </a:r>
            <a:endParaRPr/>
          </a:p>
        </p:txBody>
      </p:sp>
      <p:sp>
        <p:nvSpPr>
          <p:cNvPr id="35" name="Овал 34"/>
          <p:cNvSpPr/>
          <p:nvPr/>
        </p:nvSpPr>
        <p:spPr bwMode="auto">
          <a:xfrm>
            <a:off x="301688" y="114749"/>
            <a:ext cx="1025967" cy="96950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76610" y="50498"/>
            <a:ext cx="1115048" cy="1115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5"/>
          <p:cNvSpPr/>
          <p:nvPr/>
        </p:nvSpPr>
        <p:spPr bwMode="auto">
          <a:xfrm>
            <a:off x="3907" y="12760"/>
            <a:ext cx="12192000" cy="1243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k-KZ" sz="2800">
                <a:ln w="0"/>
                <a:solidFill>
                  <a:schemeClr val="tx1"/>
                </a:solidFill>
                <a:latin typeface="Century Gothic"/>
                <a:cs typeface="Arial"/>
              </a:rPr>
              <a:t>ОСНОВНЫЕ ИНДИКАТОРЫ РАНЖИРОВАНИЯ</a:t>
            </a:r>
            <a:endParaRPr lang="ru-RU" sz="2800">
              <a:ln w="0"/>
              <a:solidFill>
                <a:schemeClr val="tx1"/>
              </a:solidFill>
              <a:latin typeface="Century Gothic"/>
              <a:cs typeface="Arial"/>
            </a:endParaRPr>
          </a:p>
        </p:txBody>
      </p:sp>
      <p:sp>
        <p:nvSpPr>
          <p:cNvPr id="6" name="Прямоугольник: скругленные углы 7"/>
          <p:cNvSpPr/>
          <p:nvPr/>
        </p:nvSpPr>
        <p:spPr bwMode="auto">
          <a:xfrm>
            <a:off x="302069" y="1400740"/>
            <a:ext cx="5118745" cy="351141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>
                <a:solidFill>
                  <a:srgbClr val="17375E"/>
                </a:solidFill>
                <a:latin typeface="Century Gothic"/>
                <a:cs typeface="Arial"/>
              </a:rPr>
              <a:t>СМЕРТНОСТЬ ПО НОЗОЛОГИЯМ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6360929" y="3512121"/>
            <a:ext cx="206118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k-KZ" sz="1600" b="1" i="1">
                <a:solidFill>
                  <a:srgbClr val="000066"/>
                </a:solidFill>
              </a:rPr>
              <a:t>ПОКАЗАТЕЛЬ ОБЩЕЙ СМЕРТНОСТИ</a:t>
            </a:r>
            <a:endParaRPr lang="ru-RU" sz="1600" b="1" i="1">
              <a:solidFill>
                <a:srgbClr val="00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6329966" y="1417864"/>
            <a:ext cx="5648926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k-KZ" sz="1600" b="1" i="1">
                <a:solidFill>
                  <a:srgbClr val="000066"/>
                </a:solidFill>
              </a:rPr>
              <a:t>ДАННЫЕ ЗА 12 МЕС.2024г. ПО СРАВНЕНИЮ с 12 МЕС.2023г.</a:t>
            </a:r>
            <a:endParaRPr lang="ru-RU" sz="1600" b="1" i="1">
              <a:solidFill>
                <a:srgbClr val="00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0482439" y="3445025"/>
            <a:ext cx="174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rgbClr val="FB9334"/>
                </a:solidFill>
                <a:latin typeface="Century Gothic"/>
                <a:ea typeface="Arial Unicode MS"/>
                <a:cs typeface="Arial"/>
              </a:rPr>
              <a:t>6,6</a:t>
            </a:r>
            <a:r>
              <a:rPr lang="ru-RU" sz="2400" b="1" i="0" u="none" strike="noStrike" cap="none" spc="0" dirty="0" smtClean="0">
                <a:ln>
                  <a:noFill/>
                </a:ln>
                <a:solidFill>
                  <a:srgbClr val="FB9334"/>
                </a:solidFill>
                <a:latin typeface="Century Gothic"/>
                <a:ea typeface="Arial Unicode MS"/>
                <a:cs typeface="Arial"/>
              </a:rPr>
              <a:t> </a:t>
            </a:r>
            <a:r>
              <a:rPr lang="ru-RU" sz="1800" b="1" i="1" u="none" strike="noStrike" cap="none" spc="0" dirty="0">
                <a:ln>
                  <a:noFill/>
                </a:ln>
                <a:solidFill>
                  <a:srgbClr val="FB9334"/>
                </a:solidFill>
                <a:latin typeface="Century Gothic"/>
                <a:ea typeface="Arial Unicode MS"/>
                <a:cs typeface="Arial"/>
              </a:rPr>
              <a:t>(330 сл.) </a:t>
            </a:r>
            <a:endParaRPr sz="2400" b="1" i="1" u="none" strike="noStrike" cap="none" spc="0" dirty="0">
              <a:ln>
                <a:noFill/>
              </a:ln>
              <a:solidFill>
                <a:srgbClr val="FB9334"/>
              </a:solidFill>
              <a:latin typeface="Century Gothic"/>
              <a:ea typeface="+mn-ea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0482441" y="3973825"/>
            <a:ext cx="182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1" i="0" u="none" strike="noStrike" cap="none" spc="0">
                <a:ln>
                  <a:noFill/>
                </a:ln>
                <a:solidFill>
                  <a:srgbClr val="44857D"/>
                </a:solidFill>
                <a:latin typeface="Century Gothic"/>
                <a:ea typeface="+mn-ea"/>
                <a:cs typeface="Arial"/>
              </a:rPr>
              <a:t>5,6</a:t>
            </a:r>
            <a:r>
              <a:rPr lang="ru-RU" sz="2800" b="1" i="0" u="none" strike="noStrike" cap="none" spc="0">
                <a:ln>
                  <a:noFill/>
                </a:ln>
                <a:solidFill>
                  <a:srgbClr val="44857D"/>
                </a:solidFill>
                <a:latin typeface="Century Gothic"/>
                <a:ea typeface="+mn-ea"/>
                <a:cs typeface="Arial"/>
              </a:rPr>
              <a:t> </a:t>
            </a:r>
            <a:r>
              <a:rPr lang="ru-RU" sz="1600" b="1" i="1" u="none" strike="noStrike" cap="none" spc="0">
                <a:ln>
                  <a:noFill/>
                </a:ln>
                <a:solidFill>
                  <a:srgbClr val="44857D"/>
                </a:solidFill>
                <a:latin typeface="Century Gothic"/>
                <a:ea typeface="+mn-ea"/>
                <a:cs typeface="Arial"/>
              </a:rPr>
              <a:t>(</a:t>
            </a:r>
            <a:r>
              <a:rPr lang="ru-RU" sz="1600" b="1" i="1">
                <a:solidFill>
                  <a:srgbClr val="44857D"/>
                </a:solidFill>
                <a:latin typeface="Century Gothic"/>
                <a:cs typeface="Arial"/>
              </a:rPr>
              <a:t>311</a:t>
            </a:r>
            <a:r>
              <a:rPr lang="ru-RU" sz="1600" b="1" i="1" u="none" strike="noStrike" cap="none" spc="0">
                <a:ln>
                  <a:noFill/>
                </a:ln>
                <a:solidFill>
                  <a:srgbClr val="44857D"/>
                </a:solidFill>
                <a:latin typeface="Century Gothic"/>
                <a:ea typeface="+mn-ea"/>
                <a:cs typeface="Arial"/>
              </a:rPr>
              <a:t> сл.) </a:t>
            </a:r>
            <a:endParaRPr sz="2800" b="1" i="1" u="none" strike="noStrike" cap="none" spc="0">
              <a:ln>
                <a:noFill/>
              </a:ln>
              <a:solidFill>
                <a:srgbClr val="44857D"/>
              </a:solidFill>
              <a:latin typeface="Century Gothic"/>
              <a:ea typeface="+mn-ea"/>
              <a:cs typeface="Arial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293079" y="1997641"/>
          <a:ext cx="5722700" cy="1304609"/>
        </p:xfrm>
        <a:graphic>
          <a:graphicData uri="http://schemas.openxmlformats.org/drawingml/2006/table">
            <a:tbl>
              <a:tblPr firstRow="1" firstCol="1" bandRow="1"/>
              <a:tblGrid>
                <a:gridCol w="1893194"/>
                <a:gridCol w="2253803"/>
                <a:gridCol w="157570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787140" algn="l"/>
                        </a:tabLst>
                        <a:defRPr/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Структура смертности </a:t>
                      </a:r>
                      <a:endParaRPr sz="12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787140" algn="l"/>
                        </a:tabLst>
                        <a:defRPr/>
                      </a:pPr>
                      <a:r>
                        <a:rPr lang="kk-KZ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мес.202</a:t>
                      </a:r>
                      <a:r>
                        <a:rPr lang="kk-KZ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sz="12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787140" algn="l"/>
                        </a:tabLst>
                        <a:defRPr/>
                      </a:pPr>
                      <a:r>
                        <a:rPr lang="kk-KZ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мес.202</a:t>
                      </a:r>
                      <a:r>
                        <a:rPr lang="kk-KZ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sz="12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787140" algn="l"/>
                        </a:tabLst>
                        <a:defRPr/>
                      </a:pPr>
                      <a:r>
                        <a:rPr lang="ru-RU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Общая смертность</a:t>
                      </a:r>
                      <a:endParaRPr sz="12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787140" algn="l"/>
                        </a:tabLst>
                        <a:defRPr/>
                      </a:pPr>
                      <a:r>
                        <a:rPr lang="ru-RU" sz="1600" b="1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330 сл</a:t>
                      </a:r>
                      <a:endParaRPr sz="12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787140" algn="l"/>
                        </a:tabLst>
                        <a:defRPr/>
                      </a:pPr>
                      <a:r>
                        <a:rPr lang="ru-RU" sz="1600" b="1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311 сл</a:t>
                      </a:r>
                      <a:endParaRPr sz="12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787140" algn="l"/>
                        </a:tabLst>
                        <a:defRPr/>
                      </a:pPr>
                      <a:r>
                        <a:rPr lang="ru-RU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Мужчин</a:t>
                      </a:r>
                      <a:endParaRPr sz="12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787140" algn="l"/>
                        </a:tabLst>
                        <a:defRPr/>
                      </a:pPr>
                      <a:r>
                        <a:rPr lang="kk-KZ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49,7</a:t>
                      </a:r>
                      <a:r>
                        <a:rPr lang="ru-RU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 (164 сл.)</a:t>
                      </a:r>
                      <a:endParaRPr sz="12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787140" algn="l"/>
                        </a:tabLst>
                        <a:defRPr/>
                      </a:pPr>
                      <a:r>
                        <a:rPr lang="ru-RU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51,8 % (161 сл.)</a:t>
                      </a:r>
                      <a:endParaRPr sz="12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787140" algn="l"/>
                        </a:tabLst>
                        <a:defRPr/>
                      </a:pPr>
                      <a:r>
                        <a:rPr lang="ru-RU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Женщин</a:t>
                      </a:r>
                      <a:endParaRPr sz="12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787140" algn="l"/>
                        </a:tabLst>
                        <a:defRPr/>
                      </a:pPr>
                      <a:r>
                        <a:rPr lang="ru-RU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50,3% (166 сл.)</a:t>
                      </a:r>
                      <a:endParaRPr sz="12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787140" algn="l"/>
                        </a:tabLst>
                        <a:defRPr/>
                      </a:pPr>
                      <a:r>
                        <a:rPr lang="kk-KZ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48,2 </a:t>
                      </a:r>
                      <a:r>
                        <a:rPr lang="ru-RU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 (150</a:t>
                      </a:r>
                      <a:r>
                        <a:rPr lang="kk-KZ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сл.)</a:t>
                      </a:r>
                      <a:endParaRPr sz="12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cxnSp>
        <p:nvCxnSpPr>
          <p:cNvPr id="17" name="Прямая соединительная линия 16"/>
          <p:cNvCxnSpPr>
            <a:cxnSpLocks/>
          </p:cNvCxnSpPr>
          <p:nvPr/>
        </p:nvCxnSpPr>
        <p:spPr bwMode="auto">
          <a:xfrm flipH="1">
            <a:off x="6208889" y="1256533"/>
            <a:ext cx="3907" cy="5601467"/>
          </a:xfrm>
          <a:prstGeom prst="line">
            <a:avLst/>
          </a:prstGeom>
          <a:ln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: скругленные углы 7"/>
          <p:cNvSpPr/>
          <p:nvPr/>
        </p:nvSpPr>
        <p:spPr bwMode="auto">
          <a:xfrm>
            <a:off x="6329966" y="4318876"/>
            <a:ext cx="3168382" cy="351141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>
                <a:solidFill>
                  <a:srgbClr val="17375E"/>
                </a:solidFill>
                <a:latin typeface="Century Gothic"/>
                <a:cs typeface="Arial"/>
              </a:rPr>
              <a:t>СМЕРТНОСТЬ ПО ВОЗРАСТАМ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9624880" y="3581693"/>
            <a:ext cx="920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400" b="1" dirty="0" smtClean="0">
                <a:solidFill>
                  <a:srgbClr val="66BB00"/>
                </a:solidFill>
                <a:latin typeface="Century Gothic"/>
              </a:rPr>
              <a:t>1,5</a:t>
            </a:r>
            <a:r>
              <a:rPr lang="kk-KZ" sz="2400" b="1" dirty="0" smtClean="0">
                <a:solidFill>
                  <a:srgbClr val="66BB00"/>
                </a:solidFill>
                <a:latin typeface="Century Gothic"/>
              </a:rPr>
              <a:t>%</a:t>
            </a:r>
            <a:endParaRPr lang="ru-RU" sz="2400" dirty="0">
              <a:solidFill>
                <a:srgbClr val="66BB00"/>
              </a:solidFill>
              <a:latin typeface="Century Gothic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42992" y="1851072"/>
          <a:ext cx="6056914" cy="4775136"/>
        </p:xfrm>
        <a:graphic>
          <a:graphicData uri="http://schemas.openxmlformats.org/drawingml/2006/table">
            <a:tbl>
              <a:tblPr firstRow="1" firstCol="1" bandRow="1"/>
              <a:tblGrid>
                <a:gridCol w="747230"/>
                <a:gridCol w="2553869"/>
                <a:gridCol w="2755815"/>
              </a:tblGrid>
              <a:tr h="37034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  <a:endParaRPr sz="1050" dirty="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 мес.2024г.</a:t>
                      </a:r>
                      <a:endParaRPr sz="12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 мес.2023г.</a:t>
                      </a:r>
                      <a:endParaRPr sz="12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23590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k-KZ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endParaRPr sz="12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БСК – </a:t>
                      </a:r>
                      <a:r>
                        <a:rPr lang="kk-KZ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29,4</a:t>
                      </a:r>
                      <a:r>
                        <a:rPr lang="ru-RU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 (</a:t>
                      </a:r>
                      <a:r>
                        <a:rPr lang="kk-KZ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97 </a:t>
                      </a:r>
                      <a:r>
                        <a:rPr lang="ru-RU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сл</a:t>
                      </a:r>
                      <a:r>
                        <a:rPr lang="kk-KZ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endParaRPr sz="16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БСК – 29,2% (</a:t>
                      </a:r>
                      <a:r>
                        <a:rPr lang="kk-KZ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91 </a:t>
                      </a:r>
                      <a:r>
                        <a:rPr lang="ru-RU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сл</a:t>
                      </a:r>
                      <a:r>
                        <a:rPr lang="kk-KZ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                            </a:t>
                      </a:r>
                      <a:endParaRPr sz="12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47181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k-KZ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ІІ</a:t>
                      </a:r>
                      <a:endParaRPr sz="12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k-KZ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Заб.нервной системы  21,8%(72 сл.)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           </a:t>
                      </a:r>
                      <a:endParaRPr sz="12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k-KZ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Заб.нервной системы </a:t>
                      </a:r>
                      <a:endParaRPr sz="12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r>
                        <a:rPr lang="kk-KZ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21,5</a:t>
                      </a:r>
                      <a:r>
                        <a:rPr lang="ru-RU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 (</a:t>
                      </a:r>
                      <a:r>
                        <a:rPr lang="kk-KZ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67 </a:t>
                      </a:r>
                      <a:r>
                        <a:rPr lang="ru-RU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сл</a:t>
                      </a:r>
                      <a:r>
                        <a:rPr lang="kk-KZ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                            </a:t>
                      </a:r>
                      <a:endParaRPr sz="12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sz="16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142518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k-KZ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ІІІ</a:t>
                      </a:r>
                      <a:endParaRPr sz="12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k-KZ" sz="1600" b="0" i="0" u="none" strike="noStrike" cap="none" spc="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ЗНО 12,4% (41сл.)</a:t>
                      </a:r>
                      <a:endParaRPr sz="1600" dirty="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r>
                        <a:rPr lang="kk-KZ" sz="16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Заб.органов дыхания </a:t>
                      </a:r>
                      <a:endParaRPr dirty="0"/>
                    </a:p>
                    <a:p>
                      <a:pPr algn="ctr">
                        <a:defRPr/>
                      </a:pPr>
                      <a:r>
                        <a:rPr lang="kk-KZ" sz="16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11,2% (37 сл.)</a:t>
                      </a:r>
                      <a:endParaRPr sz="1200" dirty="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            </a:t>
                      </a:r>
                      <a:endParaRPr sz="1200" dirty="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k-KZ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Заб.органов дыхания</a:t>
                      </a:r>
                      <a:endParaRPr sz="12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r>
                        <a:rPr lang="kk-KZ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12,2</a:t>
                      </a:r>
                      <a:r>
                        <a:rPr lang="ru-RU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 (</a:t>
                      </a:r>
                      <a:r>
                        <a:rPr lang="kk-KZ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 </a:t>
                      </a:r>
                      <a:r>
                        <a:rPr lang="ru-RU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сл</a:t>
                      </a:r>
                      <a:r>
                        <a:rPr lang="kk-KZ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                            </a:t>
                      </a:r>
                      <a:endParaRPr sz="12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r>
                        <a:rPr lang="kk-KZ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ЗНО 10 </a:t>
                      </a:r>
                      <a:r>
                        <a:rPr lang="ru-RU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 (</a:t>
                      </a:r>
                      <a:r>
                        <a:rPr lang="kk-KZ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 </a:t>
                      </a:r>
                      <a:r>
                        <a:rPr lang="ru-RU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сл</a:t>
                      </a:r>
                      <a:r>
                        <a:rPr lang="kk-KZ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kk-KZ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kk-KZ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Заб.органов ЖКТ</a:t>
                      </a:r>
                      <a:endParaRPr sz="12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r>
                        <a:rPr lang="kk-KZ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 (</a:t>
                      </a:r>
                      <a:r>
                        <a:rPr lang="kk-KZ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 </a:t>
                      </a:r>
                      <a:r>
                        <a:rPr lang="ru-RU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сл</a:t>
                      </a:r>
                      <a:r>
                        <a:rPr lang="kk-KZ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                          </a:t>
                      </a:r>
                      <a:endParaRPr sz="12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endParaRPr sz="12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106062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>
                          <a:solidFill>
                            <a:srgbClr val="000066"/>
                          </a:solidFill>
                          <a:latin typeface="Times New Roman"/>
                          <a:ea typeface="DengXian"/>
                          <a:cs typeface="Times New Roman"/>
                        </a:rPr>
                        <a:t>IV</a:t>
                      </a:r>
                      <a:endParaRPr sz="12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k-KZ" sz="18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Заб.органов ЖКТ</a:t>
                      </a:r>
                      <a:endParaRPr sz="14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k-KZ" sz="18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8,1 </a:t>
                      </a:r>
                      <a:r>
                        <a:rPr lang="ru-RU" sz="18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 (</a:t>
                      </a:r>
                      <a:r>
                        <a:rPr lang="kk-KZ" sz="18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 </a:t>
                      </a:r>
                      <a:r>
                        <a:rPr lang="ru-RU" sz="18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сл</a:t>
                      </a:r>
                      <a:r>
                        <a:rPr lang="kk-KZ" sz="18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8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endParaRPr sz="18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k-KZ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Сахарный диабет</a:t>
                      </a:r>
                      <a:endParaRPr sz="12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r>
                        <a:rPr lang="kk-KZ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 (</a:t>
                      </a:r>
                      <a:r>
                        <a:rPr lang="kk-KZ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 </a:t>
                      </a:r>
                      <a:r>
                        <a:rPr lang="ru-RU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сл</a:t>
                      </a:r>
                      <a:r>
                        <a:rPr lang="kk-KZ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                             </a:t>
                      </a:r>
                      <a:endParaRPr sz="12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r>
                        <a:rPr lang="kk-KZ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sz="12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94361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endParaRPr sz="12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k-KZ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СД,ХБП,старость 8.4 % (28 сл.)</a:t>
                      </a:r>
                      <a:endParaRPr sz="12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        </a:t>
                      </a:r>
                      <a:endParaRPr sz="12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k-KZ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Заб.органов мочеполовой системы 3,2% (10 сл.)</a:t>
                      </a:r>
                      <a:endParaRPr sz="12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r>
                        <a:rPr lang="kk-KZ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sz="12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6415431" y="4839875"/>
          <a:ext cx="5577839" cy="1981476"/>
        </p:xfrm>
        <a:graphic>
          <a:graphicData uri="http://schemas.openxmlformats.org/drawingml/2006/table">
            <a:tbl>
              <a:tblPr firstRow="1" firstCol="1" bandRow="1"/>
              <a:tblGrid>
                <a:gridCol w="897254"/>
                <a:gridCol w="2430145"/>
                <a:gridCol w="2250440"/>
              </a:tblGrid>
              <a:tr h="27918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  <a:endParaRPr sz="12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 мес. 2024г.</a:t>
                      </a:r>
                      <a:endParaRPr sz="12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  мес. 2023г.</a:t>
                      </a:r>
                      <a:endParaRPr sz="12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48175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k-KZ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endParaRPr sz="12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k-KZ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71-80 лет </a:t>
                      </a:r>
                      <a:r>
                        <a:rPr lang="ru-RU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26,6 % - 88 сл</a:t>
                      </a:r>
                      <a:endParaRPr sz="16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71-80 лет 29% - 90 сл.</a:t>
                      </a:r>
                      <a:endParaRPr sz="16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73286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k-KZ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ІІ</a:t>
                      </a:r>
                      <a:endParaRPr sz="12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61-70 лет 24,2% - 80 сл.</a:t>
                      </a:r>
                      <a:endParaRPr sz="12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endParaRPr sz="12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k-KZ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61-70 лет </a:t>
                      </a:r>
                      <a:r>
                        <a:rPr lang="ru-RU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23% - 71 сл.</a:t>
                      </a:r>
                      <a:endParaRPr sz="16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27918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k-KZ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ІІІ</a:t>
                      </a:r>
                      <a:endParaRPr sz="12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 лет и старше 23,9 % -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79 сл.</a:t>
                      </a:r>
                      <a:endParaRPr sz="12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 лет и старше 21,8% - 68 сл.</a:t>
                      </a:r>
                      <a:endParaRPr sz="12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5" name="Стрелка: вверх 4"/>
          <p:cNvSpPr/>
          <p:nvPr/>
        </p:nvSpPr>
        <p:spPr bwMode="auto">
          <a:xfrm>
            <a:off x="9332773" y="3577766"/>
            <a:ext cx="165575" cy="465592"/>
          </a:xfrm>
          <a:prstGeom prst="up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 bwMode="auto">
          <a:xfrm>
            <a:off x="406703" y="149892"/>
            <a:ext cx="1025967" cy="96950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62163" y="77120"/>
            <a:ext cx="1115048" cy="111504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 bwMode="auto">
          <a:xfrm>
            <a:off x="8337177" y="3581694"/>
            <a:ext cx="8690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400" b="1" dirty="0" smtClean="0">
                <a:solidFill>
                  <a:srgbClr val="66BB00"/>
                </a:solidFill>
                <a:latin typeface="Century Gothic"/>
              </a:rPr>
              <a:t>6,6</a:t>
            </a:r>
            <a:r>
              <a:rPr lang="ru-RU" sz="1800" b="1" dirty="0" smtClean="0"/>
              <a:t>‰</a:t>
            </a:r>
            <a:endParaRPr lang="ru-RU" sz="2400" dirty="0">
              <a:solidFill>
                <a:srgbClr val="66BB00"/>
              </a:solidFill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5"/>
          <p:cNvSpPr/>
          <p:nvPr/>
        </p:nvSpPr>
        <p:spPr bwMode="auto">
          <a:xfrm>
            <a:off x="3907" y="12760"/>
            <a:ext cx="12192000" cy="12107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>
                <a:ln w="0"/>
                <a:solidFill>
                  <a:schemeClr val="tx1"/>
                </a:solidFill>
                <a:latin typeface="Century Gothic"/>
                <a:cs typeface="Arial"/>
              </a:rPr>
              <a:t>Заболеваемость и смертность от БСК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90593" y="1365164"/>
            <a:ext cx="43798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k-KZ" sz="1800" b="1" i="1">
                <a:solidFill>
                  <a:srgbClr val="000066"/>
                </a:solidFill>
              </a:rPr>
              <a:t>ПОКАЗАТЕЛЬ СМЕРТНОСТИ </a:t>
            </a:r>
            <a:endParaRPr/>
          </a:p>
          <a:p>
            <a:pPr>
              <a:defRPr/>
            </a:pPr>
            <a:r>
              <a:rPr lang="kk-KZ" sz="1800" b="1" i="1">
                <a:solidFill>
                  <a:srgbClr val="000066"/>
                </a:solidFill>
              </a:rPr>
              <a:t>БСК</a:t>
            </a:r>
            <a:endParaRPr lang="ru-RU" sz="1800" b="1" i="1">
              <a:solidFill>
                <a:srgbClr val="00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3317041" y="1380771"/>
            <a:ext cx="13274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800" b="1" dirty="0" smtClean="0">
                <a:solidFill>
                  <a:srgbClr val="66BB00"/>
                </a:solidFill>
                <a:latin typeface="Century Gothic"/>
              </a:rPr>
              <a:t>1,9</a:t>
            </a:r>
            <a:r>
              <a:rPr lang="ru-RU" sz="2800" b="1" dirty="0" smtClean="0"/>
              <a:t> </a:t>
            </a:r>
            <a:r>
              <a:rPr lang="ru-RU" sz="2800" b="1" dirty="0">
                <a:solidFill>
                  <a:srgbClr val="92D050"/>
                </a:solidFill>
              </a:rPr>
              <a:t>‰</a:t>
            </a:r>
            <a:r>
              <a:rPr lang="kk-KZ" sz="2800" b="1" dirty="0">
                <a:solidFill>
                  <a:srgbClr val="66BB00"/>
                </a:solidFill>
                <a:latin typeface="Century Gothic"/>
              </a:rPr>
              <a:t> </a:t>
            </a:r>
            <a:endParaRPr lang="ru-RU" sz="2800" dirty="0">
              <a:solidFill>
                <a:srgbClr val="66BB00"/>
              </a:solidFill>
              <a:latin typeface="Century Gothic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190247" y="2062256"/>
            <a:ext cx="1209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>
                <a:solidFill>
                  <a:srgbClr val="FB9334"/>
                </a:solidFill>
                <a:latin typeface="Century Gothic"/>
                <a:ea typeface="Arial Unicode MS"/>
                <a:cs typeface="Arial"/>
              </a:rPr>
              <a:t>97</a:t>
            </a:r>
            <a:r>
              <a:rPr lang="ru-RU" sz="2400" b="1" i="0" u="none" strike="noStrike" cap="none" spc="0">
                <a:ln>
                  <a:noFill/>
                </a:ln>
                <a:solidFill>
                  <a:srgbClr val="FB9334"/>
                </a:solidFill>
                <a:latin typeface="Century Gothic"/>
                <a:ea typeface="Arial Unicode MS"/>
                <a:cs typeface="Arial"/>
              </a:rPr>
              <a:t> </a:t>
            </a:r>
            <a:r>
              <a:rPr lang="ru-RU" sz="1800" b="1" i="1" u="none" strike="noStrike" cap="none" spc="0">
                <a:ln>
                  <a:noFill/>
                </a:ln>
                <a:solidFill>
                  <a:srgbClr val="FB9334"/>
                </a:solidFill>
                <a:latin typeface="Century Gothic"/>
                <a:ea typeface="Arial Unicode MS"/>
                <a:cs typeface="Arial"/>
              </a:rPr>
              <a:t>сл. </a:t>
            </a:r>
            <a:endParaRPr sz="2400" b="1" i="1" u="none" strike="noStrike" cap="none" spc="0">
              <a:ln>
                <a:noFill/>
              </a:ln>
              <a:solidFill>
                <a:srgbClr val="FB9334"/>
              </a:solidFill>
              <a:latin typeface="Century Gothic"/>
              <a:ea typeface="+mn-ea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182609" y="2470203"/>
            <a:ext cx="114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>
                <a:solidFill>
                  <a:srgbClr val="44857D"/>
                </a:solidFill>
                <a:latin typeface="Century Gothic"/>
                <a:cs typeface="Arial"/>
              </a:rPr>
              <a:t>91</a:t>
            </a:r>
            <a:r>
              <a:rPr lang="ru-RU" sz="2400" b="1">
                <a:solidFill>
                  <a:srgbClr val="44857D"/>
                </a:solidFill>
                <a:latin typeface="Century Gothic"/>
                <a:cs typeface="Arial"/>
              </a:rPr>
              <a:t> </a:t>
            </a:r>
            <a:r>
              <a:rPr lang="ru-RU" sz="1600" b="1" i="1" u="none" strike="noStrike" cap="none" spc="0">
                <a:ln>
                  <a:noFill/>
                </a:ln>
                <a:solidFill>
                  <a:srgbClr val="44857D"/>
                </a:solidFill>
                <a:latin typeface="Century Gothic"/>
                <a:ea typeface="+mn-ea"/>
                <a:cs typeface="Arial"/>
              </a:rPr>
              <a:t>сл. </a:t>
            </a:r>
            <a:endParaRPr sz="2800" b="1" i="1" u="none" strike="noStrike" cap="none" spc="0">
              <a:ln>
                <a:noFill/>
              </a:ln>
              <a:solidFill>
                <a:srgbClr val="44857D"/>
              </a:solidFill>
              <a:latin typeface="Century Gothic"/>
              <a:ea typeface="+mn-ea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61769" y="3048805"/>
            <a:ext cx="3876541" cy="400110"/>
          </a:xfrm>
          <a:prstGeom prst="rect">
            <a:avLst/>
          </a:prstGeom>
          <a:solidFill>
            <a:srgbClr val="000066"/>
          </a:solidFill>
          <a:ln>
            <a:solidFill>
              <a:srgbClr val="17375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kk-KZ" sz="2000" b="1" i="1">
                <a:solidFill>
                  <a:srgbClr val="FFFF00"/>
                </a:solidFill>
                <a:latin typeface="Century Gothic"/>
                <a:cs typeface="Arial"/>
              </a:rPr>
              <a:t>ВЫЯВЛЕНЫ ПРИ СКРИНИНГЕ</a:t>
            </a:r>
            <a:endParaRPr sz="1800" b="1" i="1">
              <a:solidFill>
                <a:srgbClr val="FFFF00"/>
              </a:solidFill>
              <a:latin typeface="Century Gothic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231634" y="3534822"/>
            <a:ext cx="1213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kk-KZ" sz="3600" b="1">
                <a:solidFill>
                  <a:srgbClr val="FB9334"/>
                </a:solidFill>
                <a:latin typeface="Century Gothic"/>
                <a:cs typeface="Arial"/>
              </a:rPr>
              <a:t>  223</a:t>
            </a:r>
            <a:endParaRPr sz="3600" b="1" i="0" u="none" strike="noStrike" cap="none" spc="0">
              <a:ln>
                <a:noFill/>
              </a:ln>
              <a:solidFill>
                <a:srgbClr val="FB9334"/>
              </a:solidFill>
              <a:latin typeface="Century Gothic"/>
              <a:ea typeface="+mn-ea"/>
              <a:cs typeface="Arial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64651" y="3568018"/>
            <a:ext cx="835543" cy="610589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4888737" y="1328633"/>
          <a:ext cx="6491782" cy="1569222"/>
        </p:xfrm>
        <a:graphic>
          <a:graphicData uri="http://schemas.openxmlformats.org/drawingml/2006/table">
            <a:tbl>
              <a:tblPr firstRow="1" firstCol="1" bandRow="1"/>
              <a:tblGrid>
                <a:gridCol w="2423795"/>
                <a:gridCol w="1989512"/>
                <a:gridCol w="2078475"/>
              </a:tblGrid>
              <a:tr h="6748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kk-KZ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Острый инфаркт миокарда (</a:t>
                      </a:r>
                      <a:r>
                        <a:rPr lang="kk-KZ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ОИМ</a:t>
                      </a:r>
                      <a:r>
                        <a:rPr lang="kk-KZ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sz="14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kk-KZ" sz="1800" b="1">
                          <a:latin typeface="Times New Roman"/>
                          <a:ea typeface="Calibri"/>
                          <a:cs typeface="Times New Roman"/>
                        </a:rPr>
                        <a:t>Умерло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307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kk-KZ" sz="1800">
                          <a:latin typeface="Times New Roman"/>
                          <a:ea typeface="Calibri"/>
                          <a:cs typeface="Times New Roman"/>
                        </a:rPr>
                        <a:t>12 мес. 2024г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kk-KZ" sz="1800">
                          <a:latin typeface="Times New Roman"/>
                          <a:ea typeface="Calibri"/>
                          <a:cs typeface="Times New Roman"/>
                        </a:rPr>
                        <a:t>76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287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kk-KZ" sz="1800">
                          <a:latin typeface="Times New Roman"/>
                          <a:ea typeface="Calibri"/>
                          <a:cs typeface="Times New Roman"/>
                        </a:rPr>
                        <a:t>12 мес. 2023г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kk-KZ" sz="1800">
                          <a:latin typeface="Times New Roman"/>
                          <a:ea typeface="Calibri"/>
                          <a:cs typeface="Times New Roman"/>
                        </a:rPr>
                        <a:t>102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161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kk-KZ" sz="1800">
                          <a:latin typeface="Times New Roman"/>
                          <a:ea typeface="Calibri"/>
                          <a:cs typeface="Times New Roman"/>
                        </a:rPr>
                        <a:t>Разница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kk-KZ">
                          <a:latin typeface="Times New Roman"/>
                          <a:cs typeface="Times New Roman"/>
                        </a:rPr>
                        <a:t>25,4</a:t>
                      </a:r>
                      <a:r>
                        <a:rPr lang="ru-RU">
                          <a:latin typeface="Times New Roman"/>
                          <a:cs typeface="Times New Roman"/>
                        </a:rPr>
                        <a:t>% (абс.26 сл.)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>
                          <a:latin typeface="Times New Roman"/>
                          <a:cs typeface="Times New Roman"/>
                        </a:rPr>
                        <a:t>16,7%(абс.1сл.)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4888737" y="3029254"/>
          <a:ext cx="6526975" cy="1681898"/>
        </p:xfrm>
        <a:graphic>
          <a:graphicData uri="http://schemas.openxmlformats.org/drawingml/2006/table">
            <a:tbl>
              <a:tblPr firstRow="1" firstCol="1" bandRow="1"/>
              <a:tblGrid>
                <a:gridCol w="3057528"/>
                <a:gridCol w="1854558"/>
                <a:gridCol w="1614889"/>
              </a:tblGrid>
              <a:tr h="7089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kk-KZ" sz="18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Острое нарушение мозгового кровообращения (</a:t>
                      </a:r>
                      <a:r>
                        <a:rPr lang="kk-KZ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ОНМК)</a:t>
                      </a:r>
                      <a:endParaRPr sz="14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kk-KZ" sz="1800" b="1">
                          <a:latin typeface="Times New Roman"/>
                          <a:ea typeface="Calibri"/>
                          <a:cs typeface="Times New Roman"/>
                        </a:rPr>
                        <a:t>Умерло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2774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kk-KZ" sz="1800">
                          <a:latin typeface="Times New Roman"/>
                          <a:ea typeface="Calibri"/>
                          <a:cs typeface="Times New Roman"/>
                        </a:rPr>
                        <a:t>12 мес. 2024г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105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2552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kk-KZ" sz="1800">
                          <a:latin typeface="Times New Roman"/>
                          <a:ea typeface="Calibri"/>
                          <a:cs typeface="Times New Roman"/>
                        </a:rPr>
                        <a:t>12 мес. 2023г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194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3859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kk-KZ" sz="1800">
                          <a:latin typeface="Times New Roman"/>
                          <a:ea typeface="Calibri"/>
                          <a:cs typeface="Times New Roman"/>
                        </a:rPr>
                        <a:t>Разница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kk-KZ" sz="180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kk-KZ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45,8</a:t>
                      </a: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DengXian"/>
                          <a:cs typeface="Times New Roman"/>
                        </a:rPr>
                        <a:t>%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DengXian"/>
                          <a:cs typeface="Times New Roman"/>
                        </a:rPr>
                        <a:t>(абс.89 сл.)</a:t>
                      </a:r>
                      <a:endParaRPr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66,6</a:t>
                      </a:r>
                      <a:r>
                        <a:rPr lang="ru-RU" sz="1600">
                          <a:latin typeface="Times New Roman"/>
                          <a:ea typeface="DengXian"/>
                          <a:cs typeface="Times New Roman"/>
                        </a:rPr>
                        <a:t>%</a:t>
                      </a:r>
                      <a:r>
                        <a:rPr lang="ru-RU" sz="1400">
                          <a:latin typeface="Times New Roman"/>
                          <a:ea typeface="DengXian"/>
                          <a:cs typeface="Times New Roman"/>
                        </a:rPr>
                        <a:t>(абс.13 сл.)</a:t>
                      </a:r>
                      <a:endParaRPr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21" name="Стрелка: вверх 20"/>
          <p:cNvSpPr/>
          <p:nvPr/>
        </p:nvSpPr>
        <p:spPr bwMode="auto">
          <a:xfrm rot="10800000">
            <a:off x="8230724" y="9241010"/>
            <a:ext cx="9525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22" name="Стрелка: вверх 21"/>
          <p:cNvSpPr/>
          <p:nvPr/>
        </p:nvSpPr>
        <p:spPr bwMode="auto">
          <a:xfrm rot="10800000">
            <a:off x="9805524" y="9250535"/>
            <a:ext cx="9525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23" name="Трехмерная модель 22" descr="Бьющееся сердц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/>
        </p:blipFill>
        <p:spPr bwMode="auto">
          <a:xfrm>
            <a:off x="-126426" y="4156278"/>
            <a:ext cx="3112644" cy="2673116"/>
          </a:xfrm>
          <a:prstGeom prst="rect">
            <a:avLst/>
          </a:prstGeom>
        </p:spPr>
      </p:pic>
      <p:pic>
        <p:nvPicPr>
          <p:cNvPr id="25" name="Рисунок 24" descr="Сердце с пульсом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5"/>
              </a:ext>
            </a:extLst>
          </a:blip>
          <a:stretch/>
        </p:blipFill>
        <p:spPr bwMode="auto">
          <a:xfrm>
            <a:off x="3369492" y="2001915"/>
            <a:ext cx="973908" cy="1019199"/>
          </a:xfrm>
          <a:prstGeom prst="rect">
            <a:avLst/>
          </a:prstGeom>
        </p:spPr>
      </p:pic>
      <p:pic>
        <p:nvPicPr>
          <p:cNvPr id="27" name="Рисунок 26" descr="Пульсация сердца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7"/>
              </a:ext>
            </a:extLst>
          </a:blip>
          <a:stretch/>
        </p:blipFill>
        <p:spPr bwMode="auto">
          <a:xfrm>
            <a:off x="2400196" y="4750801"/>
            <a:ext cx="1943204" cy="1453851"/>
          </a:xfrm>
          <a:prstGeom prst="rect">
            <a:avLst/>
          </a:prstGeom>
        </p:spPr>
      </p:pic>
      <p:sp>
        <p:nvSpPr>
          <p:cNvPr id="32" name="Прямоугольник: скругленные углы 7"/>
          <p:cNvSpPr/>
          <p:nvPr/>
        </p:nvSpPr>
        <p:spPr bwMode="auto">
          <a:xfrm>
            <a:off x="4962418" y="4833894"/>
            <a:ext cx="4843105" cy="272362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>
                <a:solidFill>
                  <a:srgbClr val="17375E"/>
                </a:solidFill>
                <a:latin typeface="Century Gothic"/>
                <a:cs typeface="Arial"/>
              </a:rPr>
              <a:t>С ЦЕЛЬЮ РЕАБИЛИТАЦИИ ПРОВЕДЕНО</a:t>
            </a:r>
            <a:endParaRPr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5971607" y="3218173"/>
            <a:ext cx="248786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000" b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sz="1600" b="1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4888736" y="5152291"/>
          <a:ext cx="6514887" cy="1571393"/>
        </p:xfrm>
        <a:graphic>
          <a:graphicData uri="http://schemas.openxmlformats.org/drawingml/2006/table">
            <a:tbl>
              <a:tblPr firstRow="1" firstCol="1" bandRow="1"/>
              <a:tblGrid>
                <a:gridCol w="3135021"/>
                <a:gridCol w="1739846"/>
                <a:gridCol w="1640020"/>
              </a:tblGrid>
              <a:tr h="5247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плановом порядке</a:t>
                      </a:r>
                      <a:endParaRPr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экстренном порядке</a:t>
                      </a:r>
                      <a:endParaRPr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262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КАГ</a:t>
                      </a:r>
                      <a:r>
                        <a:rPr lang="kk-KZ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(коронароангиография)</a:t>
                      </a:r>
                      <a:endParaRPr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470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АКШ</a:t>
                      </a:r>
                      <a:r>
                        <a:rPr lang="kk-KZ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(аорто-коронарное шунтирование)</a:t>
                      </a:r>
                      <a:endParaRPr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262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kk-KZ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тентирование</a:t>
                      </a:r>
                      <a:endParaRPr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31" name="Овал 30"/>
          <p:cNvSpPr/>
          <p:nvPr/>
        </p:nvSpPr>
        <p:spPr bwMode="auto">
          <a:xfrm>
            <a:off x="403929" y="149892"/>
            <a:ext cx="1025967" cy="96950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371158" y="59298"/>
            <a:ext cx="1115048" cy="1115048"/>
          </a:xfrm>
          <a:prstGeom prst="rect">
            <a:avLst/>
          </a:prstGeom>
        </p:spPr>
      </p:pic>
      <p:sp>
        <p:nvSpPr>
          <p:cNvPr id="6" name="Стрелка вверх 5"/>
          <p:cNvSpPr/>
          <p:nvPr/>
        </p:nvSpPr>
        <p:spPr bwMode="auto">
          <a:xfrm>
            <a:off x="422414" y="2211656"/>
            <a:ext cx="335173" cy="714081"/>
          </a:xfrm>
          <a:prstGeom prst="up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 bwMode="auto">
          <a:xfrm>
            <a:off x="8032376" y="4356242"/>
            <a:ext cx="81578" cy="347374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низ 23"/>
          <p:cNvSpPr/>
          <p:nvPr/>
        </p:nvSpPr>
        <p:spPr bwMode="auto">
          <a:xfrm>
            <a:off x="9805523" y="4419600"/>
            <a:ext cx="95251" cy="28401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 bwMode="auto">
          <a:xfrm>
            <a:off x="7352146" y="2621540"/>
            <a:ext cx="45719" cy="247955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 bwMode="auto">
          <a:xfrm>
            <a:off x="9395013" y="2634965"/>
            <a:ext cx="62752" cy="22135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TextBox 28"/>
          <p:cNvSpPr txBox="1"/>
          <p:nvPr/>
        </p:nvSpPr>
        <p:spPr bwMode="auto">
          <a:xfrm>
            <a:off x="2496623" y="2295836"/>
            <a:ext cx="13274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66BB00"/>
                </a:solidFill>
                <a:latin typeface="Century Gothic"/>
              </a:rPr>
              <a:t>6,1%</a:t>
            </a:r>
            <a:endParaRPr lang="ru-RU" sz="2800">
              <a:solidFill>
                <a:srgbClr val="66BB00"/>
              </a:solidFill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0" presetClass="emph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embedded1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5"/>
          <p:cNvSpPr/>
          <p:nvPr/>
        </p:nvSpPr>
        <p:spPr bwMode="auto">
          <a:xfrm>
            <a:off x="0" y="-12416"/>
            <a:ext cx="12192000" cy="12107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>
                <a:ln w="0"/>
                <a:solidFill>
                  <a:schemeClr val="tx1"/>
                </a:solidFill>
                <a:latin typeface="Century Gothic"/>
                <a:cs typeface="Arial"/>
              </a:rPr>
              <a:t>ПРОГРАММА УПРАВЛЕНИЯ ЗАБОЛЕВАНИЯМИ</a:t>
            </a:r>
            <a:endParaRPr/>
          </a:p>
        </p:txBody>
      </p:sp>
      <p:sp>
        <p:nvSpPr>
          <p:cNvPr id="6" name="Прямоугольник: скругленные углы 7"/>
          <p:cNvSpPr/>
          <p:nvPr/>
        </p:nvSpPr>
        <p:spPr bwMode="auto">
          <a:xfrm>
            <a:off x="302069" y="1405277"/>
            <a:ext cx="5118745" cy="351141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>
                <a:solidFill>
                  <a:srgbClr val="17375E"/>
                </a:solidFill>
                <a:latin typeface="Century Gothic"/>
                <a:cs typeface="Arial"/>
              </a:rPr>
              <a:t>ДИСПАНСЕРНЫЕ ПАЦИЕНТЫ ВСЕГО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291721" y="2548681"/>
            <a:ext cx="3312667" cy="95410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>
                <a:solidFill>
                  <a:schemeClr val="accent1">
                    <a:lumMod val="50000"/>
                  </a:schemeClr>
                </a:solidFill>
              </a:rPr>
              <a:t>АРТЕРИАЛЬНАЯ ГИПЕРТОНИЯ</a:t>
            </a:r>
            <a:endParaRPr sz="28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302068" y="3731557"/>
            <a:ext cx="3312668" cy="95410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>
                <a:solidFill>
                  <a:schemeClr val="accent1">
                    <a:lumMod val="50000"/>
                  </a:schemeClr>
                </a:solidFill>
              </a:rPr>
              <a:t>САХАРНЫЙ ДИАБЕТ</a:t>
            </a:r>
            <a:endParaRPr/>
          </a:p>
          <a:p>
            <a:pPr algn="ctr">
              <a:defRPr/>
            </a:pPr>
            <a:endParaRPr sz="28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302069" y="4971355"/>
            <a:ext cx="3312669" cy="1384995"/>
          </a:xfrm>
          <a:prstGeom prst="rect">
            <a:avLst/>
          </a:prstGeom>
          <a:ln>
            <a:solidFill>
              <a:srgbClr val="17375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>
                <a:solidFill>
                  <a:schemeClr val="accent1">
                    <a:lumMod val="50000"/>
                  </a:schemeClr>
                </a:solidFill>
              </a:rPr>
              <a:t>ХРОНИЧЕСКАЯ СЕРДЕЧНАЯ</a:t>
            </a:r>
            <a:endParaRPr/>
          </a:p>
          <a:p>
            <a:pPr algn="ctr">
              <a:defRPr/>
            </a:pPr>
            <a:r>
              <a:rPr lang="ru-RU" sz="2800">
                <a:solidFill>
                  <a:schemeClr val="accent1">
                    <a:lumMod val="50000"/>
                  </a:schemeClr>
                </a:solidFill>
              </a:rPr>
              <a:t>НЕДОСТАТОЧНОСТЬ</a:t>
            </a:r>
            <a:endParaRPr sz="28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589745" y="1269045"/>
            <a:ext cx="14968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kk-KZ" sz="3600" b="1" i="0" u="none" strike="noStrike" cap="none" spc="0">
                <a:ln>
                  <a:noFill/>
                </a:ln>
                <a:solidFill>
                  <a:srgbClr val="FB9334"/>
                </a:solidFill>
                <a:latin typeface="Century Gothic"/>
                <a:ea typeface="Arial Unicode MS"/>
                <a:cs typeface="Arial"/>
              </a:rPr>
              <a:t>5 227</a:t>
            </a:r>
            <a:endParaRPr sz="3600" b="1" i="0" u="none" strike="noStrike" cap="none" spc="0">
              <a:ln>
                <a:noFill/>
              </a:ln>
              <a:solidFill>
                <a:srgbClr val="FB9334"/>
              </a:solidFill>
              <a:latin typeface="Century Gothic"/>
              <a:ea typeface="+mn-ea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3813027" y="2675192"/>
            <a:ext cx="9691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kk-KZ" sz="2400" b="1" i="0" u="none" strike="noStrike" cap="none" spc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Century Gothic"/>
                <a:ea typeface="Arial Unicode MS"/>
                <a:cs typeface="Arial"/>
              </a:rPr>
              <a:t>3 613</a:t>
            </a:r>
            <a:endParaRPr sz="2400" b="1" i="0" u="none" strike="noStrike" cap="none" spc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ury Gothic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924975" y="1889842"/>
            <a:ext cx="724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chemeClr val="accent1">
                    <a:lumMod val="50000"/>
                  </a:schemeClr>
                </a:solidFill>
              </a:rPr>
              <a:t>Д учет</a:t>
            </a:r>
            <a:endParaRPr sz="14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924936" y="1889842"/>
            <a:ext cx="1285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chemeClr val="accent1">
                    <a:lumMod val="50000"/>
                  </a:schemeClr>
                </a:solidFill>
              </a:rPr>
              <a:t>В регистре 10%</a:t>
            </a:r>
            <a:endParaRPr sz="14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3796468" y="3847735"/>
            <a:ext cx="9767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kk-KZ" sz="2400" b="1" i="0" u="none" strike="noStrike" cap="none" spc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Century Gothic"/>
                <a:ea typeface="Arial Unicode MS"/>
                <a:cs typeface="Arial"/>
              </a:rPr>
              <a:t>1 234</a:t>
            </a:r>
            <a:endParaRPr sz="2400" b="1" i="0" u="none" strike="noStrike" cap="none" spc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ury Gothic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3920980" y="5106987"/>
            <a:ext cx="7283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kk-KZ" sz="2400" b="1" i="0" u="none" strike="noStrike" cap="none" spc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Century Gothic"/>
                <a:ea typeface="Arial Unicode MS"/>
                <a:cs typeface="Arial"/>
              </a:rPr>
              <a:t>380</a:t>
            </a:r>
            <a:endParaRPr sz="2400" b="1" i="0" u="none" strike="noStrike" cap="none" spc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ury Gothic"/>
              <a:cs typeface="Arial"/>
            </a:endParaRP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 bwMode="auto">
          <a:xfrm>
            <a:off x="4995114" y="2176345"/>
            <a:ext cx="0" cy="4169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 bwMode="auto">
          <a:xfrm>
            <a:off x="6300621" y="2200419"/>
            <a:ext cx="0" cy="4155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 bwMode="auto">
          <a:xfrm>
            <a:off x="5304864" y="2679811"/>
            <a:ext cx="7194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kk-KZ" sz="2400" b="1" i="0" u="none" strike="noStrike" cap="none" spc="0">
                <a:ln>
                  <a:noFill/>
                </a:ln>
                <a:solidFill>
                  <a:srgbClr val="66BB00"/>
                </a:solidFill>
                <a:latin typeface="Century Gothic"/>
                <a:ea typeface="Arial Unicode MS"/>
                <a:cs typeface="Arial"/>
              </a:rPr>
              <a:t>361</a:t>
            </a:r>
            <a:endParaRPr sz="2400" b="1" i="0" u="none" strike="noStrike" cap="none" spc="0">
              <a:ln>
                <a:noFill/>
              </a:ln>
              <a:solidFill>
                <a:srgbClr val="66BB00"/>
              </a:solidFill>
              <a:latin typeface="Century Gothic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5283154" y="3847735"/>
            <a:ext cx="7089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kk-KZ" sz="2400" b="1">
                <a:solidFill>
                  <a:srgbClr val="66BB00"/>
                </a:solidFill>
                <a:latin typeface="Century Gothic"/>
                <a:ea typeface="Arial Unicode MS"/>
                <a:cs typeface="Arial"/>
              </a:rPr>
              <a:t>123</a:t>
            </a:r>
            <a:endParaRPr sz="2400" b="1" i="0" u="none" strike="noStrike" cap="none" spc="0">
              <a:ln>
                <a:noFill/>
              </a:ln>
              <a:solidFill>
                <a:srgbClr val="66BB00"/>
              </a:solidFill>
              <a:latin typeface="Century Gothic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5375512" y="5107659"/>
            <a:ext cx="532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kk-KZ" sz="2400" b="1">
                <a:solidFill>
                  <a:srgbClr val="66BB00"/>
                </a:solidFill>
                <a:latin typeface="Century Gothic"/>
                <a:ea typeface="Arial Unicode MS"/>
                <a:cs typeface="Arial"/>
              </a:rPr>
              <a:t>38</a:t>
            </a:r>
            <a:endParaRPr sz="2400" b="1" i="0" u="none" strike="noStrike" cap="none" spc="0">
              <a:ln>
                <a:noFill/>
              </a:ln>
              <a:solidFill>
                <a:srgbClr val="66BB00"/>
              </a:solidFill>
              <a:latin typeface="Century Gothic"/>
              <a:cs typeface="Arial"/>
            </a:endParaRPr>
          </a:p>
        </p:txBody>
      </p:sp>
      <p:pic>
        <p:nvPicPr>
          <p:cNvPr id="34" name="Picture 7" descr="C:\Users\HP\Desktop\20210203_11322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706299" y="-95115"/>
            <a:ext cx="1531577" cy="2127340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 bwMode="auto">
          <a:xfrm>
            <a:off x="6376886" y="1904566"/>
            <a:ext cx="1008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chemeClr val="tx2"/>
                </a:solidFill>
              </a:rPr>
              <a:t>Снижения </a:t>
            </a:r>
          </a:p>
          <a:p>
            <a:pPr algn="ctr">
              <a:defRPr/>
            </a:pPr>
            <a:r>
              <a:rPr lang="en-US" sz="1400" b="1">
                <a:solidFill>
                  <a:schemeClr val="tx2"/>
                </a:solidFill>
              </a:rPr>
              <a:t>HB </a:t>
            </a:r>
            <a:r>
              <a:rPr lang="ru-RU" sz="1400" b="1">
                <a:solidFill>
                  <a:schemeClr val="tx2"/>
                </a:solidFill>
              </a:rPr>
              <a:t>(%)</a:t>
            </a:r>
          </a:p>
        </p:txBody>
      </p:sp>
      <p:cxnSp>
        <p:nvCxnSpPr>
          <p:cNvPr id="38" name="Прямая соединительная линия 37"/>
          <p:cNvCxnSpPr>
            <a:cxnSpLocks/>
          </p:cNvCxnSpPr>
          <p:nvPr/>
        </p:nvCxnSpPr>
        <p:spPr bwMode="auto">
          <a:xfrm>
            <a:off x="7584037" y="2194563"/>
            <a:ext cx="0" cy="4155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 bwMode="auto">
          <a:xfrm>
            <a:off x="6633821" y="3870694"/>
            <a:ext cx="532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>
                <a:solidFill>
                  <a:srgbClr val="66BB00"/>
                </a:solidFill>
                <a:latin typeface="Century Gothic"/>
                <a:ea typeface="Arial Unicode MS"/>
                <a:cs typeface="Arial"/>
              </a:rPr>
              <a:t>46</a:t>
            </a:r>
            <a:endParaRPr sz="2400" b="1" i="0" u="none" strike="noStrike" cap="none" spc="0">
              <a:ln>
                <a:noFill/>
              </a:ln>
              <a:solidFill>
                <a:srgbClr val="66BB00"/>
              </a:solidFill>
              <a:latin typeface="Century Gothic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7537611" y="1880340"/>
            <a:ext cx="19184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chemeClr val="tx2"/>
                </a:solidFill>
              </a:rPr>
              <a:t>Экстренно </a:t>
            </a:r>
            <a:endParaRPr/>
          </a:p>
          <a:p>
            <a:pPr algn="ctr">
              <a:defRPr/>
            </a:pPr>
            <a:r>
              <a:rPr lang="ru-RU" sz="1400" b="1">
                <a:solidFill>
                  <a:schemeClr val="tx2"/>
                </a:solidFill>
              </a:rPr>
              <a:t>госпитализированные </a:t>
            </a:r>
            <a:endParaRPr/>
          </a:p>
          <a:p>
            <a:pPr algn="ctr">
              <a:defRPr/>
            </a:pPr>
            <a:r>
              <a:rPr lang="ru-RU" sz="1400" b="1">
                <a:solidFill>
                  <a:schemeClr val="tx2"/>
                </a:solidFill>
              </a:rPr>
              <a:t>в стационары (%)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8323599" y="5106987"/>
            <a:ext cx="3499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kk-KZ" sz="2400" b="1">
                <a:solidFill>
                  <a:srgbClr val="66BB00"/>
                </a:solidFill>
                <a:latin typeface="Century Gothic"/>
                <a:ea typeface="Arial Unicode MS"/>
                <a:cs typeface="Arial"/>
              </a:rPr>
              <a:t>3</a:t>
            </a:r>
            <a:endParaRPr sz="2400" b="1" i="0" u="none" strike="noStrike" cap="none" spc="0">
              <a:ln>
                <a:noFill/>
              </a:ln>
              <a:solidFill>
                <a:srgbClr val="66BB00"/>
              </a:solidFill>
              <a:latin typeface="Century Gothic"/>
              <a:cs typeface="Arial"/>
            </a:endParaRPr>
          </a:p>
        </p:txBody>
      </p:sp>
      <p:cxnSp>
        <p:nvCxnSpPr>
          <p:cNvPr id="43" name="Прямая соединительная линия 42"/>
          <p:cNvCxnSpPr>
            <a:cxnSpLocks/>
          </p:cNvCxnSpPr>
          <p:nvPr/>
        </p:nvCxnSpPr>
        <p:spPr bwMode="auto">
          <a:xfrm>
            <a:off x="3781788" y="3497928"/>
            <a:ext cx="8070243" cy="48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cxnSpLocks/>
          </p:cNvCxnSpPr>
          <p:nvPr/>
        </p:nvCxnSpPr>
        <p:spPr bwMode="auto">
          <a:xfrm>
            <a:off x="9415771" y="2206285"/>
            <a:ext cx="0" cy="4155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 bwMode="auto">
          <a:xfrm>
            <a:off x="9428095" y="1904566"/>
            <a:ext cx="1196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chemeClr val="tx2"/>
                </a:solidFill>
                <a:latin typeface="Times New Roman"/>
              </a:rPr>
              <a:t>Перенесших</a:t>
            </a:r>
            <a:endParaRPr/>
          </a:p>
          <a:p>
            <a:pPr algn="ctr">
              <a:defRPr/>
            </a:pPr>
            <a:r>
              <a:rPr lang="ru-RU" sz="1400" b="1">
                <a:solidFill>
                  <a:schemeClr val="tx2"/>
                </a:solidFill>
                <a:latin typeface="Times New Roman"/>
              </a:rPr>
              <a:t>ОНМК</a:t>
            </a:r>
            <a:r>
              <a:rPr lang="ru-RU" sz="1400">
                <a:solidFill>
                  <a:schemeClr val="tx2"/>
                </a:solidFill>
              </a:rPr>
              <a:t> </a:t>
            </a:r>
            <a:r>
              <a:rPr lang="ru-RU" sz="1400" b="1">
                <a:solidFill>
                  <a:schemeClr val="tx2"/>
                </a:solidFill>
              </a:rPr>
              <a:t>(%)</a:t>
            </a:r>
          </a:p>
        </p:txBody>
      </p:sp>
      <p:cxnSp>
        <p:nvCxnSpPr>
          <p:cNvPr id="47" name="Прямая соединительная линия 46"/>
          <p:cNvCxnSpPr>
            <a:cxnSpLocks/>
          </p:cNvCxnSpPr>
          <p:nvPr/>
        </p:nvCxnSpPr>
        <p:spPr bwMode="auto">
          <a:xfrm>
            <a:off x="10596872" y="2218003"/>
            <a:ext cx="0" cy="4155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cxnSpLocks/>
          </p:cNvCxnSpPr>
          <p:nvPr/>
        </p:nvCxnSpPr>
        <p:spPr bwMode="auto">
          <a:xfrm>
            <a:off x="3775925" y="4687824"/>
            <a:ext cx="8002048" cy="20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cxnSpLocks/>
          </p:cNvCxnSpPr>
          <p:nvPr/>
        </p:nvCxnSpPr>
        <p:spPr bwMode="auto">
          <a:xfrm>
            <a:off x="3778855" y="6343708"/>
            <a:ext cx="7999118" cy="30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 bwMode="auto">
          <a:xfrm>
            <a:off x="10581235" y="1925959"/>
            <a:ext cx="1196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chemeClr val="tx2"/>
                </a:solidFill>
                <a:latin typeface="Times New Roman"/>
              </a:rPr>
              <a:t>Перенесших</a:t>
            </a:r>
            <a:endParaRPr/>
          </a:p>
          <a:p>
            <a:pPr algn="ctr">
              <a:defRPr/>
            </a:pPr>
            <a:r>
              <a:rPr lang="ru-RU" sz="1400" b="1">
                <a:solidFill>
                  <a:schemeClr val="tx2"/>
                </a:solidFill>
                <a:latin typeface="Times New Roman"/>
              </a:rPr>
              <a:t>ОИМ </a:t>
            </a:r>
            <a:r>
              <a:rPr lang="ru-RU" sz="1400" b="1">
                <a:solidFill>
                  <a:schemeClr val="tx2"/>
                </a:solidFill>
              </a:rPr>
              <a:t>(%)</a:t>
            </a:r>
          </a:p>
        </p:txBody>
      </p:sp>
      <p:sp>
        <p:nvSpPr>
          <p:cNvPr id="54" name="TextBox 53"/>
          <p:cNvSpPr txBox="1"/>
          <p:nvPr/>
        </p:nvSpPr>
        <p:spPr bwMode="auto">
          <a:xfrm>
            <a:off x="9831325" y="2675191"/>
            <a:ext cx="3499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kk-KZ" sz="2400" b="1">
                <a:solidFill>
                  <a:srgbClr val="66BB00"/>
                </a:solidFill>
                <a:latin typeface="Century Gothic"/>
                <a:ea typeface="Arial Unicode MS"/>
                <a:cs typeface="Arial"/>
              </a:rPr>
              <a:t>2</a:t>
            </a:r>
            <a:endParaRPr sz="2400" b="1" i="0" u="none" strike="noStrike" cap="none" spc="0">
              <a:ln>
                <a:noFill/>
              </a:ln>
              <a:solidFill>
                <a:srgbClr val="66BB00"/>
              </a:solidFill>
              <a:latin typeface="Century Gothic"/>
              <a:cs typeface="Arial"/>
            </a:endParaRPr>
          </a:p>
        </p:txBody>
      </p:sp>
      <p:sp>
        <p:nvSpPr>
          <p:cNvPr id="55" name="TextBox 54"/>
          <p:cNvSpPr txBox="1"/>
          <p:nvPr/>
        </p:nvSpPr>
        <p:spPr bwMode="auto">
          <a:xfrm>
            <a:off x="11072508" y="2675190"/>
            <a:ext cx="3499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kk-KZ" sz="2400" b="1">
                <a:solidFill>
                  <a:srgbClr val="66BB00"/>
                </a:solidFill>
                <a:latin typeface="Century Gothic"/>
                <a:ea typeface="Arial Unicode MS"/>
                <a:cs typeface="Arial"/>
              </a:rPr>
              <a:t>2</a:t>
            </a:r>
            <a:endParaRPr sz="2400" b="1" i="0" u="none" strike="noStrike" cap="none" spc="0">
              <a:ln>
                <a:noFill/>
              </a:ln>
              <a:solidFill>
                <a:srgbClr val="66BB00"/>
              </a:solidFill>
              <a:latin typeface="Century Gothic"/>
              <a:cs typeface="Arial"/>
            </a:endParaRPr>
          </a:p>
        </p:txBody>
      </p:sp>
      <p:sp>
        <p:nvSpPr>
          <p:cNvPr id="41" name="Овал 40"/>
          <p:cNvSpPr/>
          <p:nvPr/>
        </p:nvSpPr>
        <p:spPr bwMode="auto">
          <a:xfrm>
            <a:off x="404749" y="106856"/>
            <a:ext cx="1025967" cy="96950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60209" y="35426"/>
            <a:ext cx="1115048" cy="1115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591668" y="6348273"/>
            <a:ext cx="2743200" cy="365125"/>
          </a:xfrm>
        </p:spPr>
        <p:txBody>
          <a:bodyPr/>
          <a:lstStyle/>
          <a:p>
            <a:pPr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5"/>
          <p:cNvSpPr/>
          <p:nvPr/>
        </p:nvSpPr>
        <p:spPr bwMode="auto">
          <a:xfrm>
            <a:off x="3907" y="12760"/>
            <a:ext cx="12192000" cy="12107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>
                <a:ln w="0"/>
                <a:solidFill>
                  <a:schemeClr val="tx1"/>
                </a:solidFill>
                <a:latin typeface="Century Gothic"/>
                <a:cs typeface="Arial"/>
              </a:rPr>
              <a:t>ОНКОНАСТОРОЖЕННОСТЬ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6311399" y="1303098"/>
            <a:ext cx="5648926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k-KZ" sz="1600" b="1" i="1">
                <a:solidFill>
                  <a:srgbClr val="000066"/>
                </a:solidFill>
              </a:rPr>
              <a:t>ДАННЫЕ ЗА 12 МЕС.2024г. ПО СРАВНЕНИЮ С 12 МЕС.2023г.</a:t>
            </a:r>
            <a:endParaRPr lang="ru-RU" sz="1600" b="1" i="1">
              <a:solidFill>
                <a:srgbClr val="000066"/>
              </a:solidFill>
            </a:endParaRPr>
          </a:p>
        </p:txBody>
      </p:sp>
      <p:sp>
        <p:nvSpPr>
          <p:cNvPr id="8" name="Прямоугольник: скругленные углы 7"/>
          <p:cNvSpPr/>
          <p:nvPr/>
        </p:nvSpPr>
        <p:spPr bwMode="auto">
          <a:xfrm>
            <a:off x="213108" y="1346854"/>
            <a:ext cx="5118745" cy="351141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>
                <a:solidFill>
                  <a:srgbClr val="17375E"/>
                </a:solidFill>
                <a:latin typeface="Century Gothic"/>
                <a:cs typeface="Arial"/>
              </a:rPr>
              <a:t>ПОКАЗАТЕЛЬ ЗАБОЛЕВАЕМОСТИ</a:t>
            </a:r>
            <a:endParaRPr/>
          </a:p>
        </p:txBody>
      </p:sp>
      <p:sp>
        <p:nvSpPr>
          <p:cNvPr id="10" name="TextBox 9"/>
          <p:cNvSpPr txBox="1"/>
          <p:nvPr/>
        </p:nvSpPr>
        <p:spPr bwMode="auto">
          <a:xfrm>
            <a:off x="1253192" y="1885951"/>
            <a:ext cx="2218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1">
                <a:solidFill>
                  <a:srgbClr val="FB9334"/>
                </a:solidFill>
                <a:latin typeface="Century Gothic"/>
                <a:ea typeface="Arial Unicode MS"/>
                <a:cs typeface="Arial"/>
              </a:rPr>
              <a:t>267,7</a:t>
            </a:r>
            <a:r>
              <a:rPr lang="ru-RU" sz="2400" b="1" i="0" u="none" strike="noStrike" cap="none" spc="0">
                <a:ln>
                  <a:noFill/>
                </a:ln>
                <a:solidFill>
                  <a:srgbClr val="FB9334"/>
                </a:solidFill>
                <a:latin typeface="Century Gothic"/>
                <a:ea typeface="Arial Unicode MS"/>
                <a:cs typeface="Arial"/>
              </a:rPr>
              <a:t> </a:t>
            </a:r>
            <a:r>
              <a:rPr lang="ru-RU" sz="1800" b="1" i="1" u="none" strike="noStrike" cap="none" spc="0">
                <a:ln>
                  <a:noFill/>
                </a:ln>
                <a:solidFill>
                  <a:srgbClr val="FB9334"/>
                </a:solidFill>
                <a:latin typeface="Century Gothic"/>
                <a:ea typeface="Arial Unicode MS"/>
                <a:cs typeface="Arial"/>
              </a:rPr>
              <a:t>(119 сл.) </a:t>
            </a:r>
            <a:endParaRPr sz="2400" b="1" i="1" u="none" strike="noStrike" cap="none" spc="0">
              <a:ln>
                <a:noFill/>
              </a:ln>
              <a:solidFill>
                <a:srgbClr val="FB9334"/>
              </a:solidFill>
              <a:latin typeface="Century Gothic"/>
              <a:ea typeface="+mn-ea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253192" y="2273962"/>
            <a:ext cx="2218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1">
                <a:solidFill>
                  <a:srgbClr val="44857D"/>
                </a:solidFill>
                <a:latin typeface="Century Gothic"/>
                <a:cs typeface="Arial"/>
              </a:rPr>
              <a:t>262,9</a:t>
            </a:r>
            <a:r>
              <a:rPr lang="ru-RU" sz="2800" b="1" i="0" u="none" strike="noStrike" cap="none" spc="0">
                <a:ln>
                  <a:noFill/>
                </a:ln>
                <a:solidFill>
                  <a:srgbClr val="44857D"/>
                </a:solidFill>
                <a:latin typeface="Century Gothic"/>
                <a:ea typeface="+mn-ea"/>
                <a:cs typeface="Arial"/>
              </a:rPr>
              <a:t> </a:t>
            </a:r>
            <a:r>
              <a:rPr lang="ru-RU" sz="1600" b="1" i="1" u="none" strike="noStrike" cap="none" spc="0">
                <a:ln>
                  <a:noFill/>
                </a:ln>
                <a:solidFill>
                  <a:srgbClr val="44857D"/>
                </a:solidFill>
                <a:latin typeface="Century Gothic"/>
                <a:ea typeface="+mn-ea"/>
                <a:cs typeface="Arial"/>
              </a:rPr>
              <a:t>(</a:t>
            </a:r>
            <a:r>
              <a:rPr lang="ru-RU" sz="1600" b="1" i="1">
                <a:solidFill>
                  <a:srgbClr val="44857D"/>
                </a:solidFill>
                <a:latin typeface="Century Gothic"/>
                <a:cs typeface="Arial"/>
              </a:rPr>
              <a:t>145</a:t>
            </a:r>
            <a:r>
              <a:rPr lang="ru-RU" sz="1600" b="1" i="1" u="none" strike="noStrike" cap="none" spc="0">
                <a:ln>
                  <a:noFill/>
                </a:ln>
                <a:solidFill>
                  <a:srgbClr val="44857D"/>
                </a:solidFill>
                <a:latin typeface="Century Gothic"/>
                <a:ea typeface="+mn-ea"/>
                <a:cs typeface="Arial"/>
              </a:rPr>
              <a:t> сл.) </a:t>
            </a:r>
            <a:endParaRPr sz="2800" b="1" i="1" u="none" strike="noStrike" cap="none" spc="0">
              <a:ln>
                <a:noFill/>
              </a:ln>
              <a:solidFill>
                <a:srgbClr val="44857D"/>
              </a:solidFill>
              <a:latin typeface="Century Gothic"/>
              <a:ea typeface="+mn-ea"/>
              <a:cs typeface="Arial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 bwMode="auto">
          <a:xfrm>
            <a:off x="213107" y="3077859"/>
            <a:ext cx="5118745" cy="35114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>
                <a:solidFill>
                  <a:srgbClr val="17375E"/>
                </a:solidFill>
                <a:latin typeface="Century Gothic"/>
                <a:cs typeface="Arial"/>
              </a:rPr>
              <a:t>ПОКАЗАТЕЛЬ СМЕРТНОСТИ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1253191" y="3542757"/>
            <a:ext cx="2218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1" dirty="0" smtClean="0">
                <a:solidFill>
                  <a:srgbClr val="FB9334"/>
                </a:solidFill>
                <a:latin typeface="Century Gothic"/>
                <a:ea typeface="Arial Unicode MS"/>
                <a:cs typeface="Arial"/>
              </a:rPr>
              <a:t>82,6</a:t>
            </a:r>
            <a:r>
              <a:rPr lang="ru-RU" sz="2400" b="1" i="0" u="none" strike="noStrike" cap="none" spc="0" dirty="0" smtClean="0">
                <a:ln>
                  <a:noFill/>
                </a:ln>
                <a:solidFill>
                  <a:srgbClr val="FB9334"/>
                </a:solidFill>
                <a:latin typeface="Century Gothic"/>
                <a:ea typeface="Arial Unicode MS"/>
                <a:cs typeface="Arial"/>
              </a:rPr>
              <a:t> </a:t>
            </a:r>
            <a:r>
              <a:rPr lang="ru-RU" sz="1800" b="1" i="1" u="none" strike="noStrike" cap="none" spc="0" dirty="0">
                <a:ln>
                  <a:noFill/>
                </a:ln>
                <a:solidFill>
                  <a:srgbClr val="FB9334"/>
                </a:solidFill>
                <a:latin typeface="Century Gothic"/>
                <a:ea typeface="Arial Unicode MS"/>
                <a:cs typeface="Arial"/>
              </a:rPr>
              <a:t>(</a:t>
            </a:r>
            <a:r>
              <a:rPr lang="ru-RU" sz="1800" b="1" i="1" dirty="0">
                <a:solidFill>
                  <a:srgbClr val="FB9334"/>
                </a:solidFill>
                <a:latin typeface="Century Gothic"/>
                <a:ea typeface="Arial Unicode MS"/>
                <a:cs typeface="Arial"/>
              </a:rPr>
              <a:t>41</a:t>
            </a:r>
            <a:r>
              <a:rPr lang="ru-RU" sz="1800" b="1" i="1" u="none" strike="noStrike" cap="none" spc="0" dirty="0">
                <a:ln>
                  <a:noFill/>
                </a:ln>
                <a:solidFill>
                  <a:srgbClr val="FB9334"/>
                </a:solidFill>
                <a:latin typeface="Century Gothic"/>
                <a:ea typeface="Arial Unicode MS"/>
                <a:cs typeface="Arial"/>
              </a:rPr>
              <a:t> сл.) </a:t>
            </a:r>
            <a:endParaRPr sz="2400" b="1" i="1" u="none" strike="noStrike" cap="none" spc="0" dirty="0">
              <a:ln>
                <a:noFill/>
              </a:ln>
              <a:solidFill>
                <a:srgbClr val="FB9334"/>
              </a:solidFill>
              <a:latin typeface="Century Gothic"/>
              <a:ea typeface="+mn-ea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1253190" y="4004422"/>
            <a:ext cx="2218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1" i="0" u="none" strike="noStrike" cap="none" spc="0">
                <a:ln>
                  <a:noFill/>
                </a:ln>
                <a:solidFill>
                  <a:srgbClr val="44857D"/>
                </a:solidFill>
                <a:latin typeface="Century Gothic"/>
                <a:ea typeface="+mn-ea"/>
                <a:cs typeface="Arial"/>
              </a:rPr>
              <a:t>58,0</a:t>
            </a:r>
            <a:r>
              <a:rPr lang="ru-RU" sz="2800" b="1" i="0" u="none" strike="noStrike" cap="none" spc="0">
                <a:ln>
                  <a:noFill/>
                </a:ln>
                <a:solidFill>
                  <a:srgbClr val="44857D"/>
                </a:solidFill>
                <a:latin typeface="Century Gothic"/>
                <a:ea typeface="+mn-ea"/>
                <a:cs typeface="Arial"/>
              </a:rPr>
              <a:t> </a:t>
            </a:r>
            <a:r>
              <a:rPr lang="ru-RU" sz="1600" b="1" i="1" u="none" strike="noStrike" cap="none" spc="0">
                <a:ln>
                  <a:noFill/>
                </a:ln>
                <a:solidFill>
                  <a:srgbClr val="44857D"/>
                </a:solidFill>
                <a:latin typeface="Century Gothic"/>
                <a:ea typeface="+mn-ea"/>
                <a:cs typeface="Arial"/>
              </a:rPr>
              <a:t>(</a:t>
            </a:r>
            <a:r>
              <a:rPr lang="ru-RU" sz="1600" b="1" i="1">
                <a:solidFill>
                  <a:srgbClr val="44857D"/>
                </a:solidFill>
                <a:latin typeface="Century Gothic"/>
                <a:cs typeface="Arial"/>
              </a:rPr>
              <a:t>32</a:t>
            </a:r>
            <a:r>
              <a:rPr lang="ru-RU" sz="1600" b="1" i="1" u="none" strike="noStrike" cap="none" spc="0">
                <a:ln>
                  <a:noFill/>
                </a:ln>
                <a:solidFill>
                  <a:srgbClr val="44857D"/>
                </a:solidFill>
                <a:latin typeface="Century Gothic"/>
                <a:ea typeface="+mn-ea"/>
                <a:cs typeface="Arial"/>
              </a:rPr>
              <a:t> сл.) </a:t>
            </a:r>
            <a:endParaRPr sz="2800" b="1" i="1" u="none" strike="noStrike" cap="none" spc="0">
              <a:ln>
                <a:noFill/>
              </a:ln>
              <a:solidFill>
                <a:srgbClr val="44857D"/>
              </a:solidFill>
              <a:latin typeface="Century Gothic"/>
              <a:ea typeface="+mn-ea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3371145" y="2050552"/>
            <a:ext cx="15097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3200" b="1">
                <a:solidFill>
                  <a:srgbClr val="FFC000"/>
                </a:solidFill>
                <a:latin typeface="Century Gothic"/>
              </a:rPr>
              <a:t>1,8</a:t>
            </a:r>
            <a:r>
              <a:rPr lang="ru-RU" sz="2000" b="1">
                <a:solidFill>
                  <a:srgbClr val="FFC000"/>
                </a:solidFill>
                <a:latin typeface="Century Gothic"/>
              </a:rPr>
              <a:t>%</a:t>
            </a:r>
            <a:endParaRPr lang="ru-RU" sz="3200">
              <a:solidFill>
                <a:srgbClr val="FFC000"/>
              </a:solidFill>
              <a:latin typeface="Century Gothic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3371145" y="3681257"/>
            <a:ext cx="15097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3200" b="1" dirty="0" smtClean="0">
                <a:solidFill>
                  <a:srgbClr val="66BB00"/>
                </a:solidFill>
                <a:latin typeface="Century Gothic"/>
              </a:rPr>
              <a:t>21,9</a:t>
            </a:r>
            <a:r>
              <a:rPr lang="ru-RU" sz="2000" b="1" dirty="0" smtClean="0">
                <a:solidFill>
                  <a:srgbClr val="66BB00"/>
                </a:solidFill>
                <a:latin typeface="Century Gothic"/>
              </a:rPr>
              <a:t>%</a:t>
            </a:r>
            <a:endParaRPr lang="ru-RU" sz="3200" dirty="0">
              <a:solidFill>
                <a:srgbClr val="66BB00"/>
              </a:solidFill>
              <a:latin typeface="Century Gothic"/>
            </a:endParaRPr>
          </a:p>
        </p:txBody>
      </p:sp>
      <p:sp>
        <p:nvSpPr>
          <p:cNvPr id="6" name="Прямоугольник: скругленные углы 5"/>
          <p:cNvSpPr/>
          <p:nvPr/>
        </p:nvSpPr>
        <p:spPr bwMode="auto">
          <a:xfrm>
            <a:off x="213106" y="4826052"/>
            <a:ext cx="5118745" cy="351141"/>
          </a:xfrm>
          <a:prstGeom prst="roundRect">
            <a:avLst>
              <a:gd name="adj" fmla="val 16667"/>
            </a:avLst>
          </a:prstGeom>
          <a:solidFill>
            <a:srgbClr val="66BB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>
                <a:solidFill>
                  <a:schemeClr val="bg1"/>
                </a:solidFill>
                <a:latin typeface="Century Gothic"/>
                <a:cs typeface="Arial"/>
              </a:rPr>
              <a:t>ПЕРВИЧНАЯ ВЫЯВЛЯЕМОСТЬ</a:t>
            </a:r>
            <a:endParaRPr/>
          </a:p>
        </p:txBody>
      </p:sp>
      <p:sp>
        <p:nvSpPr>
          <p:cNvPr id="19" name="TextBox 18"/>
          <p:cNvSpPr txBox="1"/>
          <p:nvPr/>
        </p:nvSpPr>
        <p:spPr bwMode="auto">
          <a:xfrm>
            <a:off x="3459882" y="5519942"/>
            <a:ext cx="1613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k-KZ" sz="2400" b="1">
                <a:solidFill>
                  <a:srgbClr val="009900"/>
                </a:solidFill>
              </a:rPr>
              <a:t>І-ІІ СТАДИИ</a:t>
            </a:r>
            <a:endParaRPr sz="2400" b="1">
              <a:solidFill>
                <a:srgbClr val="0099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1537303" y="5401474"/>
            <a:ext cx="1833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ru-RU" sz="2400" b="1" i="1">
                <a:solidFill>
                  <a:srgbClr val="FB9334"/>
                </a:solidFill>
                <a:latin typeface="Century Gothic"/>
                <a:cs typeface="Arial"/>
              </a:rPr>
              <a:t>61,3</a:t>
            </a:r>
            <a:r>
              <a:rPr lang="ru-RU" sz="1800" b="1" i="1">
                <a:solidFill>
                  <a:srgbClr val="FB9334"/>
                </a:solidFill>
                <a:latin typeface="Century Gothic"/>
                <a:cs typeface="Arial"/>
              </a:rPr>
              <a:t>(73 </a:t>
            </a:r>
            <a:r>
              <a:rPr lang="ru-RU" sz="1800" b="1" i="1">
                <a:solidFill>
                  <a:srgbClr val="FB9334"/>
                </a:solidFill>
                <a:latin typeface="Century Gothic"/>
                <a:ea typeface="Arial Unicode MS"/>
                <a:cs typeface="Arial"/>
              </a:rPr>
              <a:t>сл.) </a:t>
            </a:r>
            <a:endParaRPr sz="1800" b="1" i="1" u="none" strike="noStrike" cap="none" spc="0">
              <a:ln>
                <a:noFill/>
              </a:ln>
              <a:solidFill>
                <a:srgbClr val="FB9334"/>
              </a:solidFill>
              <a:latin typeface="Century Gothic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1575478" y="5935440"/>
            <a:ext cx="1976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ru-RU" sz="2400" b="1" i="1">
                <a:solidFill>
                  <a:srgbClr val="44857D"/>
                </a:solidFill>
                <a:latin typeface="Century Gothic"/>
                <a:cs typeface="Arial"/>
              </a:rPr>
              <a:t>69,7</a:t>
            </a:r>
            <a:r>
              <a:rPr lang="ru-RU" sz="2400" b="1" i="1" u="none" strike="noStrike" cap="none" spc="0">
                <a:ln>
                  <a:noFill/>
                </a:ln>
                <a:solidFill>
                  <a:srgbClr val="44857D"/>
                </a:solidFill>
                <a:latin typeface="Century Gothic"/>
                <a:cs typeface="Arial"/>
              </a:rPr>
              <a:t>%</a:t>
            </a:r>
            <a:r>
              <a:rPr lang="ru-RU" sz="1800" b="1" i="1">
                <a:solidFill>
                  <a:srgbClr val="FB9334"/>
                </a:solidFill>
                <a:latin typeface="Century Gothic"/>
                <a:ea typeface="Arial Unicode MS"/>
                <a:cs typeface="Arial"/>
              </a:rPr>
              <a:t>(101сл.) </a:t>
            </a:r>
            <a:endParaRPr sz="1800" b="1" i="1" u="none" strike="noStrike" cap="none" spc="0">
              <a:ln>
                <a:noFill/>
              </a:ln>
              <a:solidFill>
                <a:srgbClr val="44857D"/>
              </a:solidFill>
              <a:latin typeface="Century Gothic"/>
              <a:cs typeface="Arial"/>
            </a:endParaRPr>
          </a:p>
        </p:txBody>
      </p:sp>
      <p:sp>
        <p:nvSpPr>
          <p:cNvPr id="24" name="Прямоугольник: скругленные углы 23"/>
          <p:cNvSpPr/>
          <p:nvPr/>
        </p:nvSpPr>
        <p:spPr bwMode="auto">
          <a:xfrm>
            <a:off x="6328548" y="5010596"/>
            <a:ext cx="5118745" cy="351141"/>
          </a:xfrm>
          <a:prstGeom prst="roundRect">
            <a:avLst>
              <a:gd name="adj" fmla="val 16667"/>
            </a:avLst>
          </a:prstGeom>
          <a:solidFill>
            <a:srgbClr val="66BB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>
                <a:solidFill>
                  <a:schemeClr val="bg1"/>
                </a:solidFill>
                <a:latin typeface="Century Gothic"/>
                <a:cs typeface="Arial"/>
              </a:rPr>
              <a:t>5-ЛЕТНЯЯ ВЫЖИВАЕМОСТЬ БОЛЬНЫХ </a:t>
            </a:r>
            <a:endParaRPr/>
          </a:p>
        </p:txBody>
      </p:sp>
      <p:sp>
        <p:nvSpPr>
          <p:cNvPr id="25" name="TextBox 24"/>
          <p:cNvSpPr txBox="1"/>
          <p:nvPr/>
        </p:nvSpPr>
        <p:spPr bwMode="auto">
          <a:xfrm>
            <a:off x="6323746" y="5605166"/>
            <a:ext cx="15097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3200" b="1">
                <a:solidFill>
                  <a:srgbClr val="66BB00"/>
                </a:solidFill>
                <a:latin typeface="Century Gothic"/>
              </a:rPr>
              <a:t>2,5</a:t>
            </a:r>
            <a:r>
              <a:rPr lang="ru-RU" sz="2000" b="1">
                <a:solidFill>
                  <a:srgbClr val="66BB00"/>
                </a:solidFill>
                <a:latin typeface="Century Gothic"/>
              </a:rPr>
              <a:t>%</a:t>
            </a:r>
            <a:endParaRPr lang="ru-RU" sz="3200">
              <a:solidFill>
                <a:srgbClr val="66BB00"/>
              </a:solidFill>
              <a:latin typeface="Century Gothic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7549918" y="5369123"/>
            <a:ext cx="1060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b="1" i="1" u="none" strike="noStrike" cap="none" spc="0">
                <a:ln>
                  <a:noFill/>
                </a:ln>
                <a:solidFill>
                  <a:srgbClr val="FB9334"/>
                </a:solidFill>
                <a:latin typeface="Century Gothic"/>
                <a:cs typeface="Arial"/>
              </a:rPr>
              <a:t>62,5</a:t>
            </a:r>
            <a:endParaRPr sz="3200" b="1" i="1" u="none" strike="noStrike" cap="none" spc="0">
              <a:ln>
                <a:noFill/>
              </a:ln>
              <a:solidFill>
                <a:srgbClr val="FB9334"/>
              </a:solidFill>
              <a:latin typeface="Century Gothic"/>
              <a:ea typeface="+mn-ea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7553609" y="5878354"/>
            <a:ext cx="989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b="1" i="1">
                <a:solidFill>
                  <a:srgbClr val="44857D"/>
                </a:solidFill>
                <a:latin typeface="Century Gothic"/>
                <a:cs typeface="Arial"/>
              </a:rPr>
              <a:t>60,0</a:t>
            </a:r>
            <a:endParaRPr sz="3600" b="1" i="1" u="none" strike="noStrike" cap="none" spc="0">
              <a:ln>
                <a:noFill/>
              </a:ln>
              <a:solidFill>
                <a:srgbClr val="44857D"/>
              </a:solidFill>
              <a:latin typeface="Century Gothic"/>
              <a:ea typeface="+mn-ea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6311399" y="3946052"/>
            <a:ext cx="2493929" cy="3847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kk-KZ" b="1">
                <a:solidFill>
                  <a:srgbClr val="17375E"/>
                </a:solidFill>
              </a:rPr>
              <a:t>     НА УЧЕТЕ  </a:t>
            </a:r>
            <a:endParaRPr b="1">
              <a:solidFill>
                <a:srgbClr val="17375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8906047" y="3765923"/>
            <a:ext cx="14210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17375E"/>
                </a:solidFill>
                <a:latin typeface="Century Gothic"/>
              </a:rPr>
              <a:t>1034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10572" y="1665684"/>
            <a:ext cx="5648926" cy="2094200"/>
          </a:xfrm>
          <a:prstGeom prst="rect">
            <a:avLst/>
          </a:prstGeom>
        </p:spPr>
      </p:pic>
      <p:cxnSp>
        <p:nvCxnSpPr>
          <p:cNvPr id="36" name="Прямая соединительная линия 35"/>
          <p:cNvCxnSpPr>
            <a:cxnSpLocks/>
            <a:stCxn id="3" idx="2"/>
          </p:cNvCxnSpPr>
          <p:nvPr/>
        </p:nvCxnSpPr>
        <p:spPr bwMode="auto">
          <a:xfrm>
            <a:off x="6099907" y="1223493"/>
            <a:ext cx="77377" cy="5634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трелка: вверх 17"/>
          <p:cNvSpPr/>
          <p:nvPr/>
        </p:nvSpPr>
        <p:spPr bwMode="auto">
          <a:xfrm>
            <a:off x="466165" y="3681257"/>
            <a:ext cx="300287" cy="802046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 bwMode="auto">
          <a:xfrm>
            <a:off x="393565" y="112074"/>
            <a:ext cx="1025967" cy="96950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62163" y="51796"/>
            <a:ext cx="1115048" cy="1115048"/>
          </a:xfrm>
          <a:prstGeom prst="rect">
            <a:avLst/>
          </a:prstGeom>
        </p:spPr>
      </p:pic>
      <p:sp>
        <p:nvSpPr>
          <p:cNvPr id="4" name="Стрелка вверх 3"/>
          <p:cNvSpPr/>
          <p:nvPr/>
        </p:nvSpPr>
        <p:spPr bwMode="auto">
          <a:xfrm>
            <a:off x="564776" y="1978672"/>
            <a:ext cx="277905" cy="765236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 bwMode="auto">
          <a:xfrm>
            <a:off x="466165" y="5593976"/>
            <a:ext cx="300287" cy="75429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верх 19"/>
          <p:cNvSpPr/>
          <p:nvPr/>
        </p:nvSpPr>
        <p:spPr bwMode="auto">
          <a:xfrm>
            <a:off x="8919882" y="5558564"/>
            <a:ext cx="215153" cy="789709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5"/>
          <p:cNvSpPr/>
          <p:nvPr/>
        </p:nvSpPr>
        <p:spPr bwMode="auto">
          <a:xfrm>
            <a:off x="0" y="-57026"/>
            <a:ext cx="12192000" cy="12107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>
                <a:ln w="0"/>
                <a:solidFill>
                  <a:schemeClr val="tx1"/>
                </a:solidFill>
                <a:latin typeface="Century Gothic"/>
                <a:cs typeface="Arial"/>
              </a:rPr>
              <a:t>ПРОТИВОТУБЕРКУЛЕЗНАЯ СЛУЖБА </a:t>
            </a:r>
            <a:endParaRPr/>
          </a:p>
        </p:txBody>
      </p:sp>
      <p:sp>
        <p:nvSpPr>
          <p:cNvPr id="6" name="Прямоугольник: скругленные углы 5"/>
          <p:cNvSpPr/>
          <p:nvPr/>
        </p:nvSpPr>
        <p:spPr bwMode="auto">
          <a:xfrm>
            <a:off x="213108" y="1346854"/>
            <a:ext cx="5118745" cy="351141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>
                <a:solidFill>
                  <a:srgbClr val="17375E"/>
                </a:solidFill>
                <a:latin typeface="Century Gothic"/>
                <a:cs typeface="Arial"/>
              </a:rPr>
              <a:t>ПОКАЗАТЕЛЬ ЗАБОЛЕВАЕМОСТИ</a:t>
            </a:r>
            <a:endParaRPr/>
          </a:p>
        </p:txBody>
      </p:sp>
      <p:sp>
        <p:nvSpPr>
          <p:cNvPr id="8" name="TextBox 7"/>
          <p:cNvSpPr txBox="1"/>
          <p:nvPr/>
        </p:nvSpPr>
        <p:spPr bwMode="auto">
          <a:xfrm>
            <a:off x="1253192" y="1885951"/>
            <a:ext cx="2218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1" i="0" u="none" strike="noStrike" cap="none" spc="0">
                <a:ln>
                  <a:noFill/>
                </a:ln>
                <a:solidFill>
                  <a:srgbClr val="FB9334"/>
                </a:solidFill>
                <a:latin typeface="Century Gothic"/>
                <a:ea typeface="Arial Unicode MS"/>
                <a:cs typeface="Arial"/>
              </a:rPr>
              <a:t>17,9 </a:t>
            </a:r>
            <a:r>
              <a:rPr lang="ru-RU" sz="1800" b="1" i="1" u="none" strike="noStrike" cap="none" spc="0">
                <a:ln>
                  <a:noFill/>
                </a:ln>
                <a:solidFill>
                  <a:srgbClr val="FB9334"/>
                </a:solidFill>
                <a:latin typeface="Century Gothic"/>
                <a:ea typeface="Arial Unicode MS"/>
                <a:cs typeface="Arial"/>
              </a:rPr>
              <a:t>(8 сл.) </a:t>
            </a:r>
            <a:endParaRPr sz="2400" b="1" i="1" u="none" strike="noStrike" cap="none" spc="0">
              <a:ln>
                <a:noFill/>
              </a:ln>
              <a:solidFill>
                <a:srgbClr val="FB9334"/>
              </a:solidFill>
              <a:latin typeface="Century Gothic"/>
              <a:ea typeface="+mn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253192" y="2297937"/>
            <a:ext cx="2218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1">
                <a:solidFill>
                  <a:srgbClr val="44857D"/>
                </a:solidFill>
                <a:latin typeface="Century Gothic"/>
                <a:cs typeface="Arial"/>
              </a:rPr>
              <a:t>14,5</a:t>
            </a:r>
            <a:r>
              <a:rPr lang="ru-RU" sz="2800" b="1" i="0" u="none" strike="noStrike" cap="none" spc="0">
                <a:ln>
                  <a:noFill/>
                </a:ln>
                <a:solidFill>
                  <a:srgbClr val="44857D"/>
                </a:solidFill>
                <a:latin typeface="Century Gothic"/>
                <a:ea typeface="+mn-ea"/>
                <a:cs typeface="Arial"/>
              </a:rPr>
              <a:t> </a:t>
            </a:r>
            <a:r>
              <a:rPr lang="ru-RU" sz="1800" b="1" i="1" u="none" strike="noStrike" cap="none" spc="0">
                <a:ln>
                  <a:noFill/>
                </a:ln>
                <a:solidFill>
                  <a:srgbClr val="44857D"/>
                </a:solidFill>
                <a:latin typeface="Century Gothic"/>
                <a:ea typeface="+mn-ea"/>
                <a:cs typeface="Arial"/>
              </a:rPr>
              <a:t>(</a:t>
            </a:r>
            <a:r>
              <a:rPr lang="ru-RU" sz="1800" b="1" i="1">
                <a:solidFill>
                  <a:srgbClr val="44857D"/>
                </a:solidFill>
                <a:latin typeface="Century Gothic"/>
                <a:cs typeface="Arial"/>
              </a:rPr>
              <a:t>8</a:t>
            </a:r>
            <a:r>
              <a:rPr lang="ru-RU" sz="1800" b="1" i="1" u="none" strike="noStrike" cap="none" spc="0">
                <a:ln>
                  <a:noFill/>
                </a:ln>
                <a:solidFill>
                  <a:srgbClr val="44857D"/>
                </a:solidFill>
                <a:latin typeface="Century Gothic"/>
                <a:ea typeface="+mn-ea"/>
                <a:cs typeface="Arial"/>
              </a:rPr>
              <a:t> сл.) </a:t>
            </a:r>
            <a:endParaRPr sz="2800" b="1" i="1" u="none" strike="noStrike" cap="none" spc="0">
              <a:ln>
                <a:noFill/>
              </a:ln>
              <a:solidFill>
                <a:srgbClr val="44857D"/>
              </a:solidFill>
              <a:latin typeface="Century Gothic"/>
              <a:ea typeface="+mn-ea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6311399" y="1303098"/>
            <a:ext cx="5648926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k-KZ" sz="1600" b="1" i="1">
                <a:solidFill>
                  <a:srgbClr val="000066"/>
                </a:solidFill>
              </a:rPr>
              <a:t>ДАННЫЕ ЗА 12 МЕС.2024г. ПО СРАВНЕНИЮ С 12 МЕС.2023г.</a:t>
            </a:r>
            <a:endParaRPr lang="ru-RU" sz="1600" b="1" i="1">
              <a:solidFill>
                <a:srgbClr val="00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185408" y="1974772"/>
            <a:ext cx="15097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3200" b="1">
                <a:solidFill>
                  <a:srgbClr val="66BB00"/>
                </a:solidFill>
                <a:latin typeface="Century Gothic"/>
              </a:rPr>
              <a:t>3,4</a:t>
            </a:r>
            <a:r>
              <a:rPr lang="ru-RU" sz="2000" b="1">
                <a:solidFill>
                  <a:srgbClr val="66BB00"/>
                </a:solidFill>
                <a:latin typeface="Century Gothic"/>
              </a:rPr>
              <a:t>%</a:t>
            </a:r>
            <a:endParaRPr lang="ru-RU" sz="3200">
              <a:solidFill>
                <a:srgbClr val="66BB00"/>
              </a:solidFill>
              <a:latin typeface="Century Gothic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 bwMode="auto">
          <a:xfrm>
            <a:off x="213107" y="2997236"/>
            <a:ext cx="5118745" cy="97461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>
                <a:solidFill>
                  <a:srgbClr val="17375E"/>
                </a:solidFill>
                <a:latin typeface="Century Gothic"/>
                <a:cs typeface="Arial"/>
              </a:rPr>
              <a:t>Случай  смертности от туберкулеза за 12 мес.2023-2024г не зарегистрировано</a:t>
            </a:r>
            <a:endParaRPr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5890731" y="1873252"/>
          <a:ext cx="6031303" cy="3131062"/>
        </p:xfrm>
        <a:graphic>
          <a:graphicData uri="http://schemas.openxmlformats.org/drawingml/2006/table">
            <a:tbl>
              <a:tblPr firstRow="1" firstCol="1" bandRow="1"/>
              <a:tblGrid>
                <a:gridCol w="2114550"/>
                <a:gridCol w="1000125"/>
                <a:gridCol w="1014412"/>
                <a:gridCol w="1085850"/>
                <a:gridCol w="816366"/>
              </a:tblGrid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мес 202</a:t>
                      </a:r>
                      <a:r>
                        <a:rPr lang="kk-KZ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мес 202</a:t>
                      </a: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абс.число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100 тыс.нас.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абс.число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100 тыс.нас.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Заболеваемость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17,9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14,5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Внелегочные формы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Легочные формы с </a:t>
                      </a:r>
                      <a:r>
                        <a:rPr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распадом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sz="140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6,7</a:t>
                      </a:r>
                      <a:endParaRPr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БК+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8,9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1,8</a:t>
                      </a:r>
                      <a:endParaRPr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Рецидив туберкулеза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1,9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2,9</a:t>
                      </a:r>
                      <a:endParaRPr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Болезненность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61,5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Смертность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18" name="Прямоугольник: скругленные углы 17"/>
          <p:cNvSpPr/>
          <p:nvPr/>
        </p:nvSpPr>
        <p:spPr bwMode="auto">
          <a:xfrm>
            <a:off x="5766183" y="5089166"/>
            <a:ext cx="3034917" cy="351141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>
                <a:solidFill>
                  <a:srgbClr val="17375E"/>
                </a:solidFill>
                <a:latin typeface="Century Gothic"/>
                <a:cs typeface="Arial"/>
              </a:rPr>
              <a:t>ПРОБА Р.МАНТУ</a:t>
            </a:r>
            <a:endParaRPr/>
          </a:p>
        </p:txBody>
      </p:sp>
      <p:sp>
        <p:nvSpPr>
          <p:cNvPr id="19" name="TextBox 18"/>
          <p:cNvSpPr txBox="1"/>
          <p:nvPr/>
        </p:nvSpPr>
        <p:spPr bwMode="auto">
          <a:xfrm>
            <a:off x="5832610" y="5565069"/>
            <a:ext cx="2218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1" i="0" u="none" strike="noStrike" cap="none" spc="0">
                <a:ln>
                  <a:noFill/>
                </a:ln>
                <a:solidFill>
                  <a:srgbClr val="FB9334"/>
                </a:solidFill>
                <a:latin typeface="Century Gothic"/>
                <a:ea typeface="Arial Unicode MS"/>
                <a:cs typeface="Arial"/>
              </a:rPr>
              <a:t>ПЛАН</a:t>
            </a:r>
            <a:endParaRPr sz="2400" b="1" i="1" u="none" strike="noStrike" cap="none" spc="0">
              <a:ln>
                <a:noFill/>
              </a:ln>
              <a:solidFill>
                <a:srgbClr val="FB9334"/>
              </a:solidFill>
              <a:latin typeface="Century Gothic"/>
              <a:ea typeface="+mn-ea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5878593" y="6077247"/>
            <a:ext cx="2218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1" i="0" u="none" strike="noStrike" cap="none" spc="0">
                <a:ln>
                  <a:noFill/>
                </a:ln>
                <a:solidFill>
                  <a:srgbClr val="66BB00"/>
                </a:solidFill>
                <a:latin typeface="Century Gothic"/>
                <a:ea typeface="Arial Unicode MS"/>
                <a:cs typeface="Arial"/>
              </a:rPr>
              <a:t>ВЫПОЛНЕНО</a:t>
            </a:r>
            <a:endParaRPr sz="2400" b="1" i="1" u="none" strike="noStrike" cap="none" spc="0">
              <a:ln>
                <a:noFill/>
              </a:ln>
              <a:solidFill>
                <a:srgbClr val="66BB00"/>
              </a:solidFill>
              <a:latin typeface="Century Gothic"/>
              <a:ea typeface="+mn-ea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8051282" y="5525165"/>
            <a:ext cx="1021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1" i="0" u="none" strike="noStrike" cap="none" spc="0">
                <a:ln>
                  <a:noFill/>
                </a:ln>
                <a:solidFill>
                  <a:srgbClr val="FB9334"/>
                </a:solidFill>
                <a:latin typeface="Century Gothic"/>
                <a:ea typeface="Arial Unicode MS"/>
                <a:cs typeface="Arial"/>
              </a:rPr>
              <a:t>2311</a:t>
            </a:r>
            <a:endParaRPr sz="2400" b="1" i="1" u="none" strike="noStrike" cap="none" spc="0">
              <a:ln>
                <a:noFill/>
              </a:ln>
              <a:solidFill>
                <a:srgbClr val="FB9334"/>
              </a:solidFill>
              <a:latin typeface="Century Gothic"/>
              <a:ea typeface="+mn-ea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8095592" y="6071687"/>
            <a:ext cx="10402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1800" b="1">
                <a:solidFill>
                  <a:srgbClr val="66BB00"/>
                </a:solidFill>
                <a:latin typeface="Century Gothic"/>
              </a:rPr>
              <a:t>2393 – 103,5%</a:t>
            </a:r>
            <a:endParaRPr lang="ru-RU" sz="1800">
              <a:solidFill>
                <a:srgbClr val="66BB00"/>
              </a:solidFill>
              <a:latin typeface="Century Gothic"/>
            </a:endParaRPr>
          </a:p>
        </p:txBody>
      </p:sp>
      <p:pic>
        <p:nvPicPr>
          <p:cNvPr id="23" name="Трехмерная модель 22" descr="Стилизованные легкие человека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/>
        </p:blipFill>
        <p:spPr bwMode="auto">
          <a:xfrm>
            <a:off x="9301124" y="4948504"/>
            <a:ext cx="1575118" cy="1890495"/>
          </a:xfrm>
          <a:prstGeom prst="rect">
            <a:avLst/>
          </a:prstGeom>
        </p:spPr>
      </p:pic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435429" y="4326694"/>
          <a:ext cx="4853197" cy="2285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1645"/>
                <a:gridCol w="1402080"/>
                <a:gridCol w="1169472"/>
              </a:tblGrid>
              <a:tr h="275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</a:rPr>
                        <a:t>Название показателя</a:t>
                      </a:r>
                      <a:endParaRPr lang="ru-RU" sz="10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10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27520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</a:rPr>
                        <a:t>План ФГ обследование всего</a:t>
                      </a:r>
                      <a:endParaRPr lang="ru-RU" sz="10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</a:rPr>
                        <a:t>Алмалинский</a:t>
                      </a:r>
                      <a:endParaRPr lang="ru-RU" sz="10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latin typeface="+mn-lt"/>
                          <a:ea typeface="+mn-ea"/>
                          <a:cs typeface="+mn-cs"/>
                        </a:rPr>
                        <a:t>4861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275201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</a:rPr>
                        <a:t>Жетысуйский</a:t>
                      </a:r>
                      <a:endParaRPr lang="ru-RU" sz="10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latin typeface="+mn-lt"/>
                          <a:ea typeface="+mn-ea"/>
                          <a:cs typeface="+mn-cs"/>
                        </a:rPr>
                        <a:t>3166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27520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</a:rPr>
                        <a:t>Выполнено</a:t>
                      </a:r>
                      <a:endParaRPr lang="ru-RU" sz="10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</a:rPr>
                        <a:t>Алмалинский</a:t>
                      </a:r>
                      <a:endParaRPr lang="ru-RU" sz="10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4829(99,3%)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275201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</a:rPr>
                        <a:t>Жетысуйский</a:t>
                      </a:r>
                      <a:endParaRPr lang="ru-RU" sz="10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/>
                        <a:t>3143(99,3%)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275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</a:rPr>
                        <a:t>% выполнения плана группы риска</a:t>
                      </a:r>
                      <a:endParaRPr lang="ru-RU" sz="10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</a:rPr>
                        <a:t>99,3%</a:t>
                      </a:r>
                      <a:endParaRPr lang="ru-RU" sz="10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275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</a:rPr>
                        <a:t>Выявлено больных с туберкулезом</a:t>
                      </a:r>
                      <a:endParaRPr lang="ru-RU" sz="10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0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275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</a:rPr>
                        <a:t>Из них с запущенной формой</a:t>
                      </a:r>
                      <a:endParaRPr lang="ru-RU" sz="10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0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Овал 26"/>
          <p:cNvSpPr/>
          <p:nvPr/>
        </p:nvSpPr>
        <p:spPr bwMode="auto">
          <a:xfrm>
            <a:off x="404749" y="100573"/>
            <a:ext cx="1025967" cy="96950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60209" y="7386"/>
            <a:ext cx="1115048" cy="1115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tangle 25"/>
          <p:cNvSpPr/>
          <p:nvPr/>
        </p:nvSpPr>
        <p:spPr bwMode="auto">
          <a:xfrm>
            <a:off x="3907" y="12760"/>
            <a:ext cx="12192000" cy="12107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>
                <a:ln w="0"/>
                <a:solidFill>
                  <a:schemeClr val="tx1"/>
                </a:solidFill>
                <a:latin typeface="Century Gothic"/>
                <a:cs typeface="Arial"/>
              </a:rPr>
              <a:t>Охрана здоровья матери и ребенка</a:t>
            </a:r>
            <a:endParaRPr/>
          </a:p>
        </p:txBody>
      </p:sp>
      <p:pic>
        <p:nvPicPr>
          <p:cNvPr id="7" name="Рисунок 6" descr="Женщина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62485" y="1335373"/>
            <a:ext cx="937689" cy="800101"/>
          </a:xfrm>
          <a:prstGeom prst="rect">
            <a:avLst/>
          </a:prstGeom>
        </p:spPr>
      </p:pic>
      <p:pic>
        <p:nvPicPr>
          <p:cNvPr id="9" name="Рисунок 8" descr="Беременная женщина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91060" y="2247354"/>
            <a:ext cx="914400" cy="800101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 bwMode="auto">
          <a:xfrm>
            <a:off x="1400174" y="1667517"/>
            <a:ext cx="2477484" cy="351141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>
                <a:solidFill>
                  <a:srgbClr val="17375E"/>
                </a:solidFill>
                <a:latin typeface="Century Gothic"/>
                <a:cs typeface="Arial"/>
              </a:rPr>
              <a:t>ВСЕГО ЖЕНЩИН </a:t>
            </a: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4079962" y="1550699"/>
            <a:ext cx="15097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3200" b="1">
                <a:solidFill>
                  <a:srgbClr val="66BB00"/>
                </a:solidFill>
                <a:latin typeface="Century Gothic"/>
              </a:rPr>
              <a:t>23058</a:t>
            </a:r>
            <a:endParaRPr lang="ru-RU" sz="3200">
              <a:solidFill>
                <a:srgbClr val="66BB00"/>
              </a:solidFill>
              <a:latin typeface="Century Gothic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 bwMode="auto">
          <a:xfrm>
            <a:off x="1400174" y="2511593"/>
            <a:ext cx="2477484" cy="351141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>
                <a:solidFill>
                  <a:srgbClr val="17375E"/>
                </a:solidFill>
                <a:latin typeface="Century Gothic"/>
                <a:cs typeface="Arial"/>
              </a:rPr>
              <a:t>ЖФВ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4079961" y="2308720"/>
            <a:ext cx="15097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3200" b="1">
                <a:solidFill>
                  <a:srgbClr val="FF0066"/>
                </a:solidFill>
                <a:latin typeface="Century Gothic"/>
              </a:rPr>
              <a:t>11308</a:t>
            </a:r>
            <a:endParaRPr lang="ru-RU" sz="3200">
              <a:solidFill>
                <a:srgbClr val="FF0066"/>
              </a:solidFill>
              <a:latin typeface="Century Gothic"/>
            </a:endParaRPr>
          </a:p>
        </p:txBody>
      </p:sp>
      <p:sp>
        <p:nvSpPr>
          <p:cNvPr id="14" name="Прямоугольник: скругленные углы 13"/>
          <p:cNvSpPr/>
          <p:nvPr/>
        </p:nvSpPr>
        <p:spPr bwMode="auto">
          <a:xfrm>
            <a:off x="1400174" y="3311694"/>
            <a:ext cx="2477484" cy="351141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>
                <a:solidFill>
                  <a:srgbClr val="17375E"/>
                </a:solidFill>
                <a:latin typeface="Century Gothic"/>
                <a:cs typeface="Arial"/>
              </a:rPr>
              <a:t>женщины с АПП</a:t>
            </a:r>
            <a:endParaRPr/>
          </a:p>
        </p:txBody>
      </p:sp>
      <p:pic>
        <p:nvPicPr>
          <p:cNvPr id="16" name="Рисунок 15" descr="Знак запрета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91060" y="3159335"/>
            <a:ext cx="816247" cy="81624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 bwMode="auto">
          <a:xfrm>
            <a:off x="4079961" y="3118704"/>
            <a:ext cx="15097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3600" b="1">
                <a:solidFill>
                  <a:srgbClr val="FF0000"/>
                </a:solidFill>
                <a:latin typeface="Century Gothic"/>
              </a:rPr>
              <a:t>145</a:t>
            </a:r>
            <a:endParaRPr lang="ru-RU" sz="3600"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18" name="Прямоугольник: скругленные углы 17"/>
          <p:cNvSpPr/>
          <p:nvPr/>
        </p:nvSpPr>
        <p:spPr bwMode="auto">
          <a:xfrm>
            <a:off x="302069" y="4132682"/>
            <a:ext cx="3575589" cy="351141"/>
          </a:xfrm>
          <a:prstGeom prst="roundRect">
            <a:avLst>
              <a:gd name="adj" fmla="val 16667"/>
            </a:avLst>
          </a:prstGeom>
          <a:solidFill>
            <a:srgbClr val="66BB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>
                <a:solidFill>
                  <a:schemeClr val="bg1"/>
                </a:solidFill>
                <a:latin typeface="Century Gothic"/>
                <a:cs typeface="Arial"/>
              </a:rPr>
              <a:t>ОХВАТ КОНТРАЦЕПЦИЕЙ</a:t>
            </a:r>
            <a:endParaRPr/>
          </a:p>
        </p:txBody>
      </p:sp>
      <p:sp>
        <p:nvSpPr>
          <p:cNvPr id="19" name="TextBox 18"/>
          <p:cNvSpPr txBox="1"/>
          <p:nvPr/>
        </p:nvSpPr>
        <p:spPr bwMode="auto">
          <a:xfrm>
            <a:off x="4077797" y="3975582"/>
            <a:ext cx="15097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3200" b="1">
                <a:solidFill>
                  <a:srgbClr val="66BB00"/>
                </a:solidFill>
                <a:latin typeface="Century Gothic"/>
              </a:rPr>
              <a:t>100</a:t>
            </a:r>
            <a:r>
              <a:rPr lang="ru-RU" sz="2000" b="1">
                <a:solidFill>
                  <a:srgbClr val="66BB00"/>
                </a:solidFill>
                <a:latin typeface="Century Gothic"/>
              </a:rPr>
              <a:t>%</a:t>
            </a:r>
            <a:endParaRPr lang="ru-RU" sz="3200">
              <a:solidFill>
                <a:srgbClr val="66BB00"/>
              </a:solidFill>
              <a:latin typeface="Century Gothic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355009" y="5029200"/>
            <a:ext cx="3522649" cy="1015663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latin typeface="Times New Roman"/>
                <a:ea typeface="Calibri"/>
                <a:cs typeface="Times New Roman"/>
              </a:rPr>
              <a:t>Процент раннего взятия на учет </a:t>
            </a:r>
            <a:r>
              <a:rPr lang="kk-KZ" sz="2000" b="1">
                <a:latin typeface="Times New Roman"/>
                <a:ea typeface="Calibri"/>
                <a:cs typeface="Times New Roman"/>
              </a:rPr>
              <a:t>до 12 недель </a:t>
            </a:r>
            <a:r>
              <a:rPr lang="ru-RU" sz="2000" b="1">
                <a:latin typeface="Times New Roman"/>
                <a:ea typeface="Calibri"/>
                <a:cs typeface="Times New Roman"/>
              </a:rPr>
              <a:t>по беременности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4079961" y="5143500"/>
            <a:ext cx="15097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3200" b="1">
                <a:solidFill>
                  <a:srgbClr val="000099"/>
                </a:solidFill>
                <a:latin typeface="Century Gothic"/>
              </a:rPr>
              <a:t>90,2</a:t>
            </a:r>
            <a:r>
              <a:rPr lang="ru-RU" sz="2000" b="1">
                <a:solidFill>
                  <a:srgbClr val="000099"/>
                </a:solidFill>
                <a:latin typeface="Century Gothic"/>
              </a:rPr>
              <a:t>%</a:t>
            </a:r>
            <a:endParaRPr lang="ru-RU" sz="3200">
              <a:solidFill>
                <a:srgbClr val="000099"/>
              </a:solidFill>
              <a:latin typeface="Century Gothic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072142" y="1253557"/>
            <a:ext cx="2151529" cy="1720218"/>
          </a:xfrm>
          <a:prstGeom prst="rect">
            <a:avLst/>
          </a:prstGeom>
        </p:spPr>
      </p:pic>
      <p:cxnSp>
        <p:nvCxnSpPr>
          <p:cNvPr id="27" name="Прямая со стрелкой 26"/>
          <p:cNvCxnSpPr>
            <a:cxnSpLocks/>
            <a:stCxn id="3" idx="2"/>
          </p:cNvCxnSpPr>
          <p:nvPr/>
        </p:nvCxnSpPr>
        <p:spPr bwMode="auto">
          <a:xfrm flipH="1">
            <a:off x="6096000" y="1223493"/>
            <a:ext cx="3907" cy="5634507"/>
          </a:xfrm>
          <a:prstGeom prst="straightConnector1">
            <a:avLst/>
          </a:prstGeom>
          <a:ln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 bwMode="auto">
          <a:xfrm>
            <a:off x="435276" y="130946"/>
            <a:ext cx="1025967" cy="96950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90736" y="47079"/>
            <a:ext cx="1115048" cy="1115048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32549" y="2912087"/>
          <a:ext cx="5571191" cy="659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9404"/>
                <a:gridCol w="2474259"/>
                <a:gridCol w="627528"/>
              </a:tblGrid>
              <a:tr h="34346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u="none" strike="noStrike">
                          <a:latin typeface="Times New Roman"/>
                          <a:cs typeface="Times New Roman"/>
                        </a:rPr>
                        <a:t>Количество беременных с анемией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u="none" strike="noStrike">
                          <a:latin typeface="Times New Roman"/>
                          <a:cs typeface="Times New Roman"/>
                        </a:rPr>
                        <a:t>Закончили беременность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u="none" strike="noStrike">
                          <a:latin typeface="Times New Roman"/>
                          <a:cs typeface="Times New Roman"/>
                        </a:rPr>
                        <a:t>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CC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u="none" strike="noStrike">
                          <a:latin typeface="Times New Roman"/>
                          <a:cs typeface="Times New Roman"/>
                        </a:rPr>
                        <a:t>13</a:t>
                      </a:r>
                      <a:endParaRPr lang="ru-RU" sz="1400" b="1" i="0" u="none" strike="noStrike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u="none" strike="noStrike">
                          <a:latin typeface="Times New Roman"/>
                          <a:cs typeface="Times New Roman"/>
                        </a:rPr>
                        <a:t>889</a:t>
                      </a:r>
                      <a:endParaRPr lang="ru-RU" sz="1400" b="1" i="0" u="none" strike="noStrike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u="none" strike="noStrike">
                          <a:latin typeface="Times New Roman"/>
                          <a:cs typeface="Times New Roman"/>
                        </a:rPr>
                        <a:t>1,5</a:t>
                      </a:r>
                      <a:endParaRPr lang="ru-RU" sz="1400" b="1" i="0" u="none" strike="noStrike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432548" y="3662835"/>
          <a:ext cx="5571191" cy="1085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7334"/>
                <a:gridCol w="2458320"/>
                <a:gridCol w="625537"/>
              </a:tblGrid>
              <a:tr h="59055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u="none" strike="noStrike">
                          <a:latin typeface="Times New Roman"/>
                          <a:cs typeface="Times New Roman"/>
                        </a:rPr>
                        <a:t>Количество женщин в группах наблюдения 1А, 2А, 3А, 4А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u="none" strike="noStrike">
                          <a:latin typeface="Times New Roman"/>
                          <a:cs typeface="Times New Roman"/>
                        </a:rPr>
                        <a:t>Из них охват предгравидарной подготовкой женщин группы 1А, 2А, 3А, 4А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u="none" strike="noStrike">
                          <a:latin typeface="Times New Roman"/>
                          <a:cs typeface="Times New Roman"/>
                        </a:rPr>
                        <a:t>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C0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u="none" strike="noStrike">
                          <a:latin typeface="Times New Roman"/>
                          <a:cs typeface="Times New Roman"/>
                        </a:rPr>
                        <a:t>692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u="none" strike="noStrike">
                          <a:latin typeface="Times New Roman"/>
                          <a:cs typeface="Times New Roman"/>
                        </a:rPr>
                        <a:t>453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u="none" strike="noStrike">
                          <a:latin typeface="Times New Roman"/>
                          <a:cs typeface="Times New Roman"/>
                        </a:rPr>
                        <a:t>65,5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432547" y="4878844"/>
          <a:ext cx="5571191" cy="659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8371"/>
                <a:gridCol w="2447364"/>
                <a:gridCol w="645456"/>
              </a:tblGrid>
              <a:tr h="40005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u="none" strike="noStrike">
                          <a:latin typeface="Times New Roman"/>
                          <a:cs typeface="Times New Roman"/>
                        </a:rPr>
                        <a:t>Количество ЖФВ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u="none" strike="noStrike">
                          <a:latin typeface="Times New Roman"/>
                          <a:cs typeface="Times New Roman"/>
                        </a:rPr>
                        <a:t>из них охвачено контрацепцией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u="none" strike="noStrike">
                          <a:latin typeface="Times New Roman"/>
                          <a:cs typeface="Times New Roman"/>
                        </a:rPr>
                        <a:t>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CC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u="none" strike="noStrike">
                          <a:latin typeface="Times New Roman"/>
                          <a:cs typeface="Times New Roman"/>
                        </a:rPr>
                        <a:t>11308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5216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u="none" strike="noStrike">
                          <a:latin typeface="Times New Roman"/>
                          <a:cs typeface="Times New Roman"/>
                        </a:rPr>
                        <a:t>46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5"/>
          <p:cNvSpPr/>
          <p:nvPr/>
        </p:nvSpPr>
        <p:spPr bwMode="auto">
          <a:xfrm>
            <a:off x="3907" y="12760"/>
            <a:ext cx="12192000" cy="12107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>
                <a:ln w="0"/>
                <a:solidFill>
                  <a:schemeClr val="tx1"/>
                </a:solidFill>
                <a:latin typeface="Century Gothic"/>
                <a:cs typeface="Arial"/>
              </a:rPr>
              <a:t>Охрана детства</a:t>
            </a:r>
            <a:endParaRPr/>
          </a:p>
        </p:txBody>
      </p:sp>
      <p:pic>
        <p:nvPicPr>
          <p:cNvPr id="7" name="Рисунок 6" descr="Ребенок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3"/>
              </a:ext>
            </a:extLst>
          </a:blip>
          <a:stretch/>
        </p:blipFill>
        <p:spPr bwMode="auto">
          <a:xfrm>
            <a:off x="0" y="3088588"/>
            <a:ext cx="914400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166133" y="4476489"/>
            <a:ext cx="10552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FF0000"/>
                </a:solidFill>
                <a:latin typeface="Century Gothic"/>
              </a:rPr>
              <a:t>2</a:t>
            </a:r>
            <a:r>
              <a:rPr lang="kk-KZ" sz="2400" b="1">
                <a:solidFill>
                  <a:srgbClr val="FF0000"/>
                </a:solidFill>
                <a:latin typeface="Century Gothic"/>
              </a:rPr>
              <a:t>сл.</a:t>
            </a:r>
            <a:endParaRPr lang="ru-RU" sz="2400">
              <a:solidFill>
                <a:srgbClr val="FF0000"/>
              </a:solidFill>
              <a:latin typeface="Century Gothic"/>
            </a:endParaRPr>
          </a:p>
        </p:txBody>
      </p:sp>
      <p:cxnSp>
        <p:nvCxnSpPr>
          <p:cNvPr id="13" name="Прямая соединительная линия 12"/>
          <p:cNvCxnSpPr>
            <a:cxnSpLocks/>
          </p:cNvCxnSpPr>
          <p:nvPr/>
        </p:nvCxnSpPr>
        <p:spPr bwMode="auto">
          <a:xfrm flipH="1">
            <a:off x="6050747" y="2886420"/>
            <a:ext cx="19600" cy="395783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/>
        </p:nvCxnSpPr>
        <p:spPr bwMode="auto">
          <a:xfrm>
            <a:off x="0" y="2875521"/>
            <a:ext cx="12192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 bwMode="auto">
          <a:xfrm>
            <a:off x="125550" y="2316447"/>
            <a:ext cx="15097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400" b="1">
                <a:solidFill>
                  <a:srgbClr val="66BB00"/>
                </a:solidFill>
                <a:latin typeface="Century Gothic"/>
              </a:rPr>
              <a:t>14683</a:t>
            </a:r>
            <a:endParaRPr lang="ru-RU" sz="2400">
              <a:solidFill>
                <a:srgbClr val="66BB00"/>
              </a:solidFill>
              <a:latin typeface="Century Gothic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3173971" y="2295535"/>
            <a:ext cx="15097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400" b="1">
                <a:solidFill>
                  <a:srgbClr val="66BB00"/>
                </a:solidFill>
                <a:latin typeface="Century Gothic"/>
              </a:rPr>
              <a:t>611</a:t>
            </a:r>
            <a:endParaRPr lang="ru-RU" sz="2400">
              <a:solidFill>
                <a:srgbClr val="66BB00"/>
              </a:solidFill>
              <a:latin typeface="Century Gothic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6368393" y="2305171"/>
            <a:ext cx="15097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400" b="1">
                <a:solidFill>
                  <a:srgbClr val="66BB00"/>
                </a:solidFill>
                <a:latin typeface="Century Gothic"/>
              </a:rPr>
              <a:t>3922</a:t>
            </a:r>
            <a:endParaRPr lang="ru-RU" sz="2400">
              <a:solidFill>
                <a:srgbClr val="66BB00"/>
              </a:solidFill>
              <a:latin typeface="Century Gothic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9830077" y="2370813"/>
            <a:ext cx="15097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66BB00"/>
                </a:solidFill>
                <a:latin typeface="Century Gothic"/>
              </a:rPr>
              <a:t>2317</a:t>
            </a:r>
            <a:endParaRPr/>
          </a:p>
        </p:txBody>
      </p:sp>
      <p:sp>
        <p:nvSpPr>
          <p:cNvPr id="21" name="TextBox 20"/>
          <p:cNvSpPr txBox="1"/>
          <p:nvPr/>
        </p:nvSpPr>
        <p:spPr bwMode="auto">
          <a:xfrm>
            <a:off x="1269165" y="2335949"/>
            <a:ext cx="1073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kk-KZ" sz="2000" b="1">
                <a:solidFill>
                  <a:srgbClr val="002060"/>
                </a:solidFill>
              </a:rPr>
              <a:t>0-17 лет</a:t>
            </a:r>
            <a:endParaRPr sz="2000" b="1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3795084" y="2290702"/>
            <a:ext cx="1210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kk-KZ" sz="2000" b="1">
                <a:solidFill>
                  <a:srgbClr val="002060"/>
                </a:solidFill>
              </a:rPr>
              <a:t>до 1 года</a:t>
            </a:r>
            <a:endParaRPr sz="2000" b="1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7339374" y="2330747"/>
            <a:ext cx="1077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kk-KZ" sz="2000" b="1">
                <a:solidFill>
                  <a:srgbClr val="002060"/>
                </a:solidFill>
              </a:rPr>
              <a:t>до 5 лет</a:t>
            </a:r>
            <a:endParaRPr sz="2000" b="1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10738093" y="2404188"/>
            <a:ext cx="1203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kk-KZ" sz="2000" b="1">
                <a:solidFill>
                  <a:srgbClr val="002060"/>
                </a:solidFill>
              </a:rPr>
              <a:t>15-17 лет</a:t>
            </a:r>
            <a:endParaRPr sz="2000" b="1">
              <a:solidFill>
                <a:srgbClr val="002060"/>
              </a:solidFill>
            </a:endParaRPr>
          </a:p>
        </p:txBody>
      </p:sp>
      <p:pic>
        <p:nvPicPr>
          <p:cNvPr id="28" name="Рисунок 27" descr="Ползающий ребенок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5"/>
              </a:ext>
            </a:extLst>
          </a:blip>
          <a:stretch/>
        </p:blipFill>
        <p:spPr bwMode="auto">
          <a:xfrm>
            <a:off x="3263992" y="1320902"/>
            <a:ext cx="1373709" cy="914400"/>
          </a:xfrm>
          <a:prstGeom prst="rect">
            <a:avLst/>
          </a:prstGeom>
        </p:spPr>
      </p:pic>
      <p:pic>
        <p:nvPicPr>
          <p:cNvPr id="30" name="Рисунок 29" descr="Ребенок с шариком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7"/>
              </a:ext>
            </a:extLst>
          </a:blip>
          <a:stretch/>
        </p:blipFill>
        <p:spPr bwMode="auto">
          <a:xfrm>
            <a:off x="6209246" y="1166375"/>
            <a:ext cx="2288262" cy="1145153"/>
          </a:xfrm>
          <a:prstGeom prst="rect">
            <a:avLst/>
          </a:prstGeom>
        </p:spPr>
      </p:pic>
      <p:pic>
        <p:nvPicPr>
          <p:cNvPr id="34" name="Рисунок 33" descr="Женщина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9844016" y="1247589"/>
            <a:ext cx="1203535" cy="1083158"/>
          </a:xfrm>
          <a:prstGeom prst="rect">
            <a:avLst/>
          </a:prstGeom>
        </p:spPr>
      </p:pic>
      <p:pic>
        <p:nvPicPr>
          <p:cNvPr id="36" name="Рисунок 35" descr="Мужчина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0752032" y="1223493"/>
            <a:ext cx="1224829" cy="1107254"/>
          </a:xfrm>
          <a:prstGeom prst="rect">
            <a:avLst/>
          </a:prstGeom>
        </p:spPr>
      </p:pic>
      <p:pic>
        <p:nvPicPr>
          <p:cNvPr id="38" name="Рисунок 37" descr="Мужчина и женщина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11"/>
              </a:ext>
            </a:extLst>
          </a:blip>
          <a:stretch/>
        </p:blipFill>
        <p:spPr bwMode="auto">
          <a:xfrm>
            <a:off x="369280" y="1397127"/>
            <a:ext cx="1566406" cy="9144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 bwMode="auto">
          <a:xfrm>
            <a:off x="6360789" y="3022406"/>
            <a:ext cx="5404507" cy="677108"/>
          </a:xfrm>
          <a:prstGeom prst="rect">
            <a:avLst/>
          </a:prstGeom>
          <a:solidFill>
            <a:srgbClr val="66BB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k-KZ" b="1">
                <a:solidFill>
                  <a:schemeClr val="bg1"/>
                </a:solidFill>
              </a:rPr>
              <a:t>УНИВЕРСАЛЬНО-ПРОГРЕССИВНАЯ МОДЕЛЬ ПАТРОНАЖНОЙ СЛУЖБЫ</a:t>
            </a:r>
            <a:endParaRPr b="1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 bwMode="auto">
          <a:xfrm>
            <a:off x="6427191" y="3738834"/>
            <a:ext cx="9121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0066"/>
                </a:solidFill>
                <a:latin typeface="Century Gothic"/>
              </a:rPr>
              <a:t>44</a:t>
            </a:r>
            <a:endParaRPr lang="ru-RU" sz="3200">
              <a:solidFill>
                <a:srgbClr val="FF0066"/>
              </a:solidFill>
              <a:latin typeface="Century Gothic"/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>
            <a:off x="7008076" y="3778101"/>
            <a:ext cx="912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k-KZ" sz="2800" b="1">
                <a:solidFill>
                  <a:srgbClr val="000066"/>
                </a:solidFill>
              </a:rPr>
              <a:t>СМР</a:t>
            </a:r>
            <a:endParaRPr sz="2800" b="1">
              <a:solidFill>
                <a:srgbClr val="00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6209246" y="4279833"/>
            <a:ext cx="5841661" cy="6771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66BB00"/>
                </a:solidFill>
                <a:latin typeface="Times New Roman"/>
                <a:cs typeface="Times New Roman"/>
              </a:rPr>
              <a:t>«</a:t>
            </a:r>
            <a:r>
              <a:rPr lang="ru-RU" sz="1800" b="1">
                <a:solidFill>
                  <a:srgbClr val="66BB00"/>
                </a:solidFill>
                <a:latin typeface="Times New Roman"/>
                <a:cs typeface="Times New Roman"/>
              </a:rPr>
              <a:t>Новые модули универсальной прогрессивной модели патронажной службы»</a:t>
            </a:r>
            <a:endParaRPr sz="1800" b="1">
              <a:solidFill>
                <a:srgbClr val="66BB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Прямоугольник: скругленные углы 10"/>
          <p:cNvSpPr/>
          <p:nvPr/>
        </p:nvSpPr>
        <p:spPr bwMode="auto">
          <a:xfrm>
            <a:off x="9625862" y="3756613"/>
            <a:ext cx="2139434" cy="35114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>
                <a:solidFill>
                  <a:srgbClr val="17375E"/>
                </a:solidFill>
                <a:latin typeface="Century Gothic"/>
                <a:cs typeface="Arial"/>
              </a:rPr>
              <a:t>обучены</a:t>
            </a:r>
            <a:endParaRPr/>
          </a:p>
        </p:txBody>
      </p:sp>
      <p:sp>
        <p:nvSpPr>
          <p:cNvPr id="12" name="TextBox 11"/>
          <p:cNvSpPr txBox="1"/>
          <p:nvPr/>
        </p:nvSpPr>
        <p:spPr bwMode="auto">
          <a:xfrm>
            <a:off x="8041416" y="3694471"/>
            <a:ext cx="9121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0066"/>
                </a:solidFill>
                <a:latin typeface="Century Gothic"/>
              </a:rPr>
              <a:t>11</a:t>
            </a:r>
            <a:endParaRPr lang="ru-RU" sz="3200">
              <a:solidFill>
                <a:srgbClr val="FF0066"/>
              </a:solidFill>
              <a:latin typeface="Century Gothic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8560725" y="3756613"/>
            <a:ext cx="912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k-KZ" sz="2800" b="1">
                <a:solidFill>
                  <a:srgbClr val="000066"/>
                </a:solidFill>
              </a:rPr>
              <a:t>ВОП</a:t>
            </a:r>
            <a:endParaRPr sz="2800" b="1">
              <a:solidFill>
                <a:srgbClr val="000066"/>
              </a:solidFill>
            </a:endParaRPr>
          </a:p>
        </p:txBody>
      </p:sp>
      <p:pic>
        <p:nvPicPr>
          <p:cNvPr id="24" name="Рисунок 23" descr="Предупреждение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13"/>
              </a:ext>
            </a:extLst>
          </a:blip>
          <a:stretch/>
        </p:blipFill>
        <p:spPr bwMode="auto">
          <a:xfrm>
            <a:off x="2100216" y="3332721"/>
            <a:ext cx="1073756" cy="8138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 bwMode="auto">
          <a:xfrm>
            <a:off x="1269164" y="4543868"/>
            <a:ext cx="4424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FF0000"/>
                </a:solidFill>
              </a:rPr>
              <a:t> Первичный ателектаз у новорожденного(P280).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806824" y="3393381"/>
            <a:ext cx="1172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b="1">
                <a:solidFill>
                  <a:srgbClr val="009900"/>
                </a:solidFill>
                <a:latin typeface="Times New Roman"/>
                <a:ea typeface="Calibri"/>
              </a:rPr>
              <a:t>5,6</a:t>
            </a:r>
            <a:r>
              <a:rPr lang="ru-RU" sz="2400" b="1" i="1">
                <a:solidFill>
                  <a:srgbClr val="009900"/>
                </a:solidFill>
                <a:latin typeface="Times New Roman"/>
                <a:ea typeface="Calibri"/>
              </a:rPr>
              <a:t>‰</a:t>
            </a:r>
            <a:endParaRPr sz="1800" i="1">
              <a:solidFill>
                <a:srgbClr val="009900"/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8578284" y="5075432"/>
            <a:ext cx="2531464" cy="131038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6351693" y="5075432"/>
            <a:ext cx="2512279" cy="15949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457200" y="2773853"/>
            <a:ext cx="534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0099"/>
                </a:solidFill>
              </a:rPr>
              <a:t>Показатель младенческой смертности</a:t>
            </a:r>
            <a:endParaRPr/>
          </a:p>
        </p:txBody>
      </p:sp>
      <p:sp>
        <p:nvSpPr>
          <p:cNvPr id="37" name="TextBox 36"/>
          <p:cNvSpPr txBox="1"/>
          <p:nvPr/>
        </p:nvSpPr>
        <p:spPr bwMode="auto">
          <a:xfrm>
            <a:off x="166133" y="5060361"/>
            <a:ext cx="10552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FF0000"/>
                </a:solidFill>
                <a:latin typeface="Century Gothic"/>
              </a:rPr>
              <a:t>1</a:t>
            </a:r>
            <a:r>
              <a:rPr lang="kk-KZ" sz="2400" b="1">
                <a:solidFill>
                  <a:srgbClr val="FF0000"/>
                </a:solidFill>
                <a:latin typeface="Century Gothic"/>
              </a:rPr>
              <a:t>сл.</a:t>
            </a:r>
            <a:endParaRPr lang="ru-RU" sz="2400"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1300770" y="5171402"/>
            <a:ext cx="4755949" cy="397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FF0000"/>
                </a:solidFill>
              </a:rPr>
              <a:t>Врожденная пневмония (</a:t>
            </a:r>
            <a:r>
              <a:rPr lang="en-US" sz="2000" b="1">
                <a:solidFill>
                  <a:srgbClr val="FF0000"/>
                </a:solidFill>
              </a:rPr>
              <a:t>J15.8</a:t>
            </a:r>
            <a:r>
              <a:rPr lang="ru-RU" sz="2000" b="1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4202724" y="3228945"/>
            <a:ext cx="720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FF0000"/>
                </a:solidFill>
                <a:latin typeface="Century Gothic"/>
              </a:rPr>
              <a:t>5</a:t>
            </a:r>
            <a:r>
              <a:rPr lang="kk-KZ" sz="2000" b="1">
                <a:solidFill>
                  <a:srgbClr val="FF0000"/>
                </a:solidFill>
                <a:latin typeface="Century Gothic"/>
              </a:rPr>
              <a:t>сл.</a:t>
            </a:r>
            <a:endParaRPr lang="ru-RU"/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1269165" y="5566237"/>
            <a:ext cx="2175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FF0000"/>
                </a:solidFill>
              </a:rPr>
              <a:t>ВПР плода (Р83.2)</a:t>
            </a:r>
            <a:endParaRPr/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1269165" y="6067384"/>
            <a:ext cx="48010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FF0000"/>
                </a:solidFill>
              </a:rPr>
              <a:t>Внезапная смерть грудного ребенка(</a:t>
            </a:r>
            <a:r>
              <a:rPr lang="en-US" sz="2000" b="1">
                <a:solidFill>
                  <a:srgbClr val="FF0000"/>
                </a:solidFill>
              </a:rPr>
              <a:t>R95</a:t>
            </a:r>
            <a:r>
              <a:rPr lang="ru-RU" sz="2000" b="1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316381" y="5564254"/>
            <a:ext cx="809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FF0000"/>
                </a:solidFill>
                <a:latin typeface="Century Gothic"/>
              </a:rPr>
              <a:t>1</a:t>
            </a:r>
            <a:r>
              <a:rPr lang="kk-KZ" sz="2400" b="1">
                <a:solidFill>
                  <a:srgbClr val="FF0000"/>
                </a:solidFill>
                <a:latin typeface="Century Gothic"/>
              </a:rPr>
              <a:t>сл.</a:t>
            </a:r>
            <a:endParaRPr lang="ru-RU" sz="2400"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381800" y="6067384"/>
            <a:ext cx="809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FF0000"/>
                </a:solidFill>
                <a:latin typeface="Century Gothic"/>
              </a:rPr>
              <a:t>1</a:t>
            </a:r>
            <a:r>
              <a:rPr lang="kk-KZ" sz="2400" b="1">
                <a:solidFill>
                  <a:srgbClr val="FF0000"/>
                </a:solidFill>
                <a:latin typeface="Century Gothic"/>
              </a:rPr>
              <a:t>сл.</a:t>
            </a:r>
            <a:endParaRPr lang="ru-RU" sz="2400"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50" name="Овал 49"/>
          <p:cNvSpPr/>
          <p:nvPr/>
        </p:nvSpPr>
        <p:spPr bwMode="auto">
          <a:xfrm>
            <a:off x="401416" y="145628"/>
            <a:ext cx="1025967" cy="96950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6"/>
          <a:stretch/>
        </p:blipFill>
        <p:spPr bwMode="auto">
          <a:xfrm>
            <a:off x="356876" y="51327"/>
            <a:ext cx="1115048" cy="1115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>
                <a:latin typeface="Times New Roman"/>
                <a:cs typeface="Times New Roman"/>
              </a:rPr>
              <a:t>Профилактические прививки за 202</a:t>
            </a:r>
            <a:r>
              <a:rPr lang="en-US" b="1">
                <a:latin typeface="Times New Roman"/>
                <a:cs typeface="Times New Roman"/>
              </a:rPr>
              <a:t>4</a:t>
            </a:r>
            <a:r>
              <a:rPr lang="ru-RU" b="1">
                <a:latin typeface="Times New Roman"/>
                <a:cs typeface="Times New Roman"/>
              </a:rPr>
              <a:t> г</a:t>
            </a:r>
            <a:endParaRPr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838200" y="1602376"/>
          <a:ext cx="10514057" cy="4876797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691104"/>
                <a:gridCol w="2348886"/>
                <a:gridCol w="2684441"/>
                <a:gridCol w="1789626"/>
              </a:tblGrid>
              <a:tr h="61906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u="none" strike="noStrike"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lang="ru-RU" sz="1800" b="1" i="1" u="none" strike="noStrike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79" marR="19079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u="none" strike="noStrike">
                          <a:latin typeface="Times New Roman"/>
                          <a:cs typeface="Times New Roman"/>
                        </a:rPr>
                        <a:t>План</a:t>
                      </a:r>
                      <a:endParaRPr lang="ru-RU" sz="2000" b="1" i="1" u="none" strike="noStrike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79" marR="19079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u="none" strike="noStrike">
                          <a:latin typeface="Times New Roman"/>
                          <a:cs typeface="Times New Roman"/>
                        </a:rPr>
                        <a:t>Выполнение</a:t>
                      </a:r>
                      <a:endParaRPr lang="ru-RU" sz="2000" b="1" i="1" u="none" strike="noStrike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79" marR="19079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u="none" strike="noStrike">
                          <a:latin typeface="Times New Roman"/>
                          <a:cs typeface="Times New Roman"/>
                        </a:rPr>
                        <a:t>%</a:t>
                      </a:r>
                      <a:endParaRPr lang="ru-RU" sz="2000" b="1" i="1" u="none" strike="noStrike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79" marR="19079" marT="9525" marB="0" anchor="b">
                    <a:solidFill>
                      <a:schemeClr val="accent6"/>
                    </a:solidFill>
                  </a:tcPr>
                </a:tc>
              </a:tr>
              <a:tr h="28384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u="none" strike="noStrike">
                          <a:latin typeface="Times New Roman"/>
                          <a:cs typeface="Times New Roman"/>
                        </a:rPr>
                        <a:t>АКДС1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79" marR="19079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cs typeface="Times New Roman"/>
                        </a:rPr>
                        <a:t>645</a:t>
                      </a: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400" b="1">
                          <a:latin typeface="Times New Roman"/>
                          <a:cs typeface="Times New Roman"/>
                        </a:rPr>
                        <a:t>734</a:t>
                      </a: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400" b="1">
                          <a:latin typeface="Times New Roman"/>
                          <a:cs typeface="Times New Roman"/>
                        </a:rPr>
                        <a:t>113</a:t>
                      </a:r>
                      <a:r>
                        <a:rPr lang="ru-RU" sz="1400" b="1">
                          <a:latin typeface="Times New Roman"/>
                          <a:cs typeface="Times New Roman"/>
                        </a:rPr>
                        <a:t>%</a:t>
                      </a: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84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u="none" strike="noStrike">
                          <a:latin typeface="Times New Roman"/>
                          <a:cs typeface="Times New Roman"/>
                        </a:rPr>
                        <a:t>АКДС2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79" marR="19079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cs typeface="Times New Roman"/>
                        </a:rPr>
                        <a:t>619</a:t>
                      </a: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400" b="1">
                          <a:latin typeface="Times New Roman"/>
                          <a:cs typeface="Times New Roman"/>
                        </a:rPr>
                        <a:t>709</a:t>
                      </a: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cs typeface="Times New Roman"/>
                        </a:rPr>
                        <a:t>114%</a:t>
                      </a: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84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u="none" strike="noStrike">
                          <a:latin typeface="Times New Roman"/>
                          <a:cs typeface="Times New Roman"/>
                        </a:rPr>
                        <a:t>АКДС3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79" marR="19079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cs typeface="Times New Roman"/>
                        </a:rPr>
                        <a:t>614</a:t>
                      </a: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400" b="1">
                          <a:latin typeface="Times New Roman"/>
                          <a:cs typeface="Times New Roman"/>
                        </a:rPr>
                        <a:t>694</a:t>
                      </a: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cs typeface="Times New Roman"/>
                        </a:rPr>
                        <a:t>113%</a:t>
                      </a: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84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u="none" strike="noStrike">
                          <a:latin typeface="Times New Roman"/>
                          <a:cs typeface="Times New Roman"/>
                        </a:rPr>
                        <a:t>АКДС4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79" marR="19079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cs typeface="Times New Roman"/>
                        </a:rPr>
                        <a:t>804</a:t>
                      </a: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400" b="1">
                          <a:latin typeface="Times New Roman"/>
                          <a:cs typeface="Times New Roman"/>
                        </a:rPr>
                        <a:t>881</a:t>
                      </a: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cs typeface="Times New Roman"/>
                        </a:rPr>
                        <a:t>109%</a:t>
                      </a: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84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u="none" strike="noStrike">
                          <a:latin typeface="Times New Roman"/>
                          <a:cs typeface="Times New Roman"/>
                        </a:rPr>
                        <a:t>ККП1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79" marR="19079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cs typeface="Times New Roman"/>
                        </a:rPr>
                        <a:t>811</a:t>
                      </a: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400" b="1">
                          <a:latin typeface="Times New Roman"/>
                          <a:cs typeface="Times New Roman"/>
                        </a:rPr>
                        <a:t>955</a:t>
                      </a: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cs typeface="Times New Roman"/>
                        </a:rPr>
                        <a:t>117%</a:t>
                      </a: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84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u="none" strike="noStrike">
                          <a:latin typeface="Times New Roman"/>
                          <a:cs typeface="Times New Roman"/>
                        </a:rPr>
                        <a:t>ККП2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79" marR="19079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cs typeface="Times New Roman"/>
                        </a:rPr>
                        <a:t>836</a:t>
                      </a: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400" b="1">
                          <a:latin typeface="Times New Roman"/>
                          <a:cs typeface="Times New Roman"/>
                        </a:rPr>
                        <a:t>851</a:t>
                      </a: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cs typeface="Times New Roman"/>
                        </a:rPr>
                        <a:t>101%</a:t>
                      </a: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84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u="none" strike="noStrike">
                          <a:latin typeface="Times New Roman"/>
                          <a:cs typeface="Times New Roman"/>
                        </a:rPr>
                        <a:t>ОПВ 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79" marR="19079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cs typeface="Times New Roman"/>
                        </a:rPr>
                        <a:t>811</a:t>
                      </a: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400" b="1">
                          <a:latin typeface="Times New Roman"/>
                          <a:cs typeface="Times New Roman"/>
                        </a:rPr>
                        <a:t>955</a:t>
                      </a: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cs typeface="Times New Roman"/>
                        </a:rPr>
                        <a:t>117%</a:t>
                      </a: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84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u="none" strike="noStrike">
                          <a:latin typeface="Times New Roman"/>
                          <a:cs typeface="Times New Roman"/>
                        </a:rPr>
                        <a:t>Превенар 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79" marR="19079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cs typeface="Times New Roman"/>
                        </a:rPr>
                        <a:t>645</a:t>
                      </a: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400" b="1">
                          <a:latin typeface="Times New Roman"/>
                          <a:cs typeface="Times New Roman"/>
                        </a:rPr>
                        <a:t>734</a:t>
                      </a: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cs typeface="Times New Roman"/>
                        </a:rPr>
                        <a:t>113%</a:t>
                      </a: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84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u="none" strike="noStrike">
                          <a:latin typeface="Times New Roman"/>
                          <a:cs typeface="Times New Roman"/>
                        </a:rPr>
                        <a:t>Превенар 2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79" marR="19079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cs typeface="Times New Roman"/>
                        </a:rPr>
                        <a:t>614</a:t>
                      </a: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400" b="1">
                          <a:latin typeface="Times New Roman"/>
                          <a:cs typeface="Times New Roman"/>
                        </a:rPr>
                        <a:t>694</a:t>
                      </a: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cs typeface="Times New Roman"/>
                        </a:rPr>
                        <a:t>113%</a:t>
                      </a: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84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u="none" strike="noStrike">
                          <a:latin typeface="Times New Roman"/>
                          <a:cs typeface="Times New Roman"/>
                        </a:rPr>
                        <a:t>Превенар 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79" marR="19079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cs typeface="Times New Roman"/>
                        </a:rPr>
                        <a:t>811</a:t>
                      </a: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400" b="1">
                          <a:latin typeface="Times New Roman"/>
                          <a:cs typeface="Times New Roman"/>
                        </a:rPr>
                        <a:t>955</a:t>
                      </a: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cs typeface="Times New Roman"/>
                        </a:rPr>
                        <a:t>117%</a:t>
                      </a: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84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u="none" strike="noStrike">
                          <a:latin typeface="Times New Roman"/>
                          <a:cs typeface="Times New Roman"/>
                        </a:rPr>
                        <a:t>Манту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79" marR="19079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cs typeface="Times New Roman"/>
                        </a:rPr>
                        <a:t>963</a:t>
                      </a: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400" b="1">
                          <a:latin typeface="Times New Roman"/>
                          <a:cs typeface="Times New Roman"/>
                        </a:rPr>
                        <a:t>970</a:t>
                      </a: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cs typeface="Times New Roman"/>
                        </a:rPr>
                        <a:t>100%</a:t>
                      </a: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84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u="none" strike="noStrike">
                          <a:latin typeface="Times New Roman"/>
                          <a:cs typeface="Times New Roman"/>
                        </a:rPr>
                        <a:t>ВГА 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79" marR="19079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cs typeface="Times New Roman"/>
                        </a:rPr>
                        <a:t>523</a:t>
                      </a: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400" b="1">
                          <a:latin typeface="Times New Roman"/>
                          <a:cs typeface="Times New Roman"/>
                        </a:rPr>
                        <a:t>899</a:t>
                      </a: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cs typeface="Times New Roman"/>
                        </a:rPr>
                        <a:t>171%</a:t>
                      </a: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84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u="none" strike="noStrike">
                          <a:latin typeface="Times New Roman"/>
                          <a:cs typeface="Times New Roman"/>
                        </a:rPr>
                        <a:t>ВГА 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79" marR="19079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cs typeface="Times New Roman"/>
                        </a:rPr>
                        <a:t>456</a:t>
                      </a: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400" b="1">
                          <a:latin typeface="Times New Roman"/>
                          <a:cs typeface="Times New Roman"/>
                        </a:rPr>
                        <a:t>778</a:t>
                      </a: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cs typeface="Times New Roman"/>
                        </a:rPr>
                        <a:t>170%</a:t>
                      </a: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84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u="none" strike="noStrike">
                          <a:latin typeface="Times New Roman"/>
                          <a:cs typeface="Times New Roman"/>
                        </a:rPr>
                        <a:t>Бустрикс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79" marR="19079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cs typeface="Times New Roman"/>
                        </a:rPr>
                        <a:t>836</a:t>
                      </a: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400" b="1">
                          <a:latin typeface="Times New Roman"/>
                          <a:cs typeface="Times New Roman"/>
                        </a:rPr>
                        <a:t>851</a:t>
                      </a: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cs typeface="Times New Roman"/>
                        </a:rPr>
                        <a:t>101%</a:t>
                      </a: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84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u="none" strike="noStrike">
                          <a:latin typeface="Times New Roman"/>
                          <a:cs typeface="Times New Roman"/>
                        </a:rPr>
                        <a:t>АДСМ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9079" marR="19079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cs typeface="Times New Roman"/>
                        </a:rPr>
                        <a:t>1012</a:t>
                      </a: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sz="1400" b="1">
                          <a:latin typeface="Times New Roman"/>
                          <a:cs typeface="Times New Roman"/>
                        </a:rPr>
                        <a:t>2083</a:t>
                      </a: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cs typeface="Times New Roman"/>
                        </a:rPr>
                        <a:t>205%</a:t>
                      </a:r>
                      <a:endParaRPr lang="ru-RU" sz="11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54210" y="6293959"/>
            <a:ext cx="2743200" cy="365125"/>
          </a:xfrm>
        </p:spPr>
        <p:txBody>
          <a:bodyPr/>
          <a:lstStyle/>
          <a:p>
            <a:pPr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5"/>
          <p:cNvSpPr/>
          <p:nvPr/>
        </p:nvSpPr>
        <p:spPr bwMode="auto">
          <a:xfrm>
            <a:off x="3907" y="12760"/>
            <a:ext cx="12192000" cy="12107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>
                <a:ln w="0"/>
                <a:solidFill>
                  <a:schemeClr val="tx1"/>
                </a:solidFill>
                <a:latin typeface="Century Gothic"/>
                <a:cs typeface="Arial"/>
              </a:rPr>
              <a:t>ИНВАЛИДНОСТЬ</a:t>
            </a:r>
            <a:endParaRPr/>
          </a:p>
        </p:txBody>
      </p:sp>
      <p:sp>
        <p:nvSpPr>
          <p:cNvPr id="8" name="TextBox 7"/>
          <p:cNvSpPr txBox="1"/>
          <p:nvPr/>
        </p:nvSpPr>
        <p:spPr bwMode="auto">
          <a:xfrm>
            <a:off x="1107186" y="1786420"/>
            <a:ext cx="1649659" cy="83099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k-KZ" sz="4800" b="1">
                <a:solidFill>
                  <a:srgbClr val="000066"/>
                </a:solidFill>
                <a:latin typeface="Century Gothic"/>
              </a:rPr>
              <a:t> 189</a:t>
            </a:r>
            <a:endParaRPr lang="ru-RU" sz="4800">
              <a:solidFill>
                <a:srgbClr val="000066"/>
              </a:solidFill>
              <a:latin typeface="Century Gothic"/>
            </a:endParaRPr>
          </a:p>
        </p:txBody>
      </p:sp>
      <p:pic>
        <p:nvPicPr>
          <p:cNvPr id="10" name="Рисунок 9" descr="Проезд для инвалидов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3"/>
              </a:ext>
            </a:extLst>
          </a:blip>
          <a:stretch/>
        </p:blipFill>
        <p:spPr bwMode="auto">
          <a:xfrm>
            <a:off x="10102073" y="1231409"/>
            <a:ext cx="1521609" cy="15216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7785770" y="1807827"/>
            <a:ext cx="1558255" cy="83099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k-KZ" sz="4800" b="1">
                <a:solidFill>
                  <a:srgbClr val="000066"/>
                </a:solidFill>
                <a:latin typeface="Century Gothic"/>
              </a:rPr>
              <a:t> </a:t>
            </a:r>
            <a:r>
              <a:rPr lang="kk-KZ" sz="3600" b="1">
                <a:solidFill>
                  <a:srgbClr val="000066"/>
                </a:solidFill>
                <a:latin typeface="Century Gothic"/>
              </a:rPr>
              <a:t>1027</a:t>
            </a:r>
            <a:endParaRPr lang="ru-RU" sz="3600">
              <a:solidFill>
                <a:srgbClr val="000066"/>
              </a:solidFill>
              <a:latin typeface="Century Gothic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 bwMode="auto">
          <a:xfrm>
            <a:off x="493326" y="1298820"/>
            <a:ext cx="2708997" cy="351142"/>
          </a:xfrm>
          <a:prstGeom prst="roundRect">
            <a:avLst>
              <a:gd name="adj" fmla="val 16667"/>
            </a:avLst>
          </a:prstGeom>
          <a:solidFill>
            <a:srgbClr val="66BB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>
                <a:solidFill>
                  <a:schemeClr val="bg1"/>
                </a:solidFill>
                <a:latin typeface="Century Gothic"/>
                <a:cs typeface="Arial"/>
              </a:rPr>
              <a:t>ДЕТЕЙ -ИНВАЛИДОВ</a:t>
            </a:r>
            <a:endParaRPr/>
          </a:p>
        </p:txBody>
      </p:sp>
      <p:sp>
        <p:nvSpPr>
          <p:cNvPr id="13" name="Прямоугольник: скругленные углы 12"/>
          <p:cNvSpPr/>
          <p:nvPr/>
        </p:nvSpPr>
        <p:spPr bwMode="auto">
          <a:xfrm>
            <a:off x="7565078" y="1312721"/>
            <a:ext cx="2139434" cy="35114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>
                <a:solidFill>
                  <a:srgbClr val="17375E"/>
                </a:solidFill>
                <a:latin typeface="Century Gothic"/>
                <a:cs typeface="Arial"/>
              </a:rPr>
              <a:t>ВЗРОСЛЫЕ</a:t>
            </a: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>
            <a:off x="7409796" y="2923307"/>
            <a:ext cx="2642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k-KZ" sz="1800" b="1">
                <a:solidFill>
                  <a:srgbClr val="000066"/>
                </a:solidFill>
              </a:rPr>
              <a:t>ВПЕРВЫЕ УСТАНОВЛЕНА ИНВАЛИДНОСТЬ</a:t>
            </a:r>
            <a:endParaRPr sz="1800" b="1">
              <a:solidFill>
                <a:srgbClr val="00006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10259502" y="2775935"/>
            <a:ext cx="15596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b="1">
                <a:solidFill>
                  <a:srgbClr val="009900"/>
                </a:solidFill>
                <a:latin typeface="Century Gothic"/>
                <a:cs typeface="Arial"/>
              </a:rPr>
              <a:t> </a:t>
            </a:r>
            <a:r>
              <a:rPr lang="ru-RU" sz="4400" b="1">
                <a:solidFill>
                  <a:srgbClr val="009900"/>
                </a:solidFill>
                <a:latin typeface="Century Gothic"/>
                <a:cs typeface="Arial"/>
              </a:rPr>
              <a:t>129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4400" b="1" i="1" u="none" strike="noStrike" cap="none" spc="0">
              <a:ln>
                <a:noFill/>
              </a:ln>
              <a:solidFill>
                <a:srgbClr val="009900"/>
              </a:solidFill>
              <a:latin typeface="Century Gothic"/>
              <a:ea typeface="+mn-ea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4400" b="1" i="1">
              <a:solidFill>
                <a:srgbClr val="009900"/>
              </a:solidFill>
              <a:latin typeface="Century Gothic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4400" b="1" i="1" u="none" strike="noStrike" cap="none" spc="0">
              <a:ln>
                <a:noFill/>
              </a:ln>
              <a:solidFill>
                <a:srgbClr val="009900"/>
              </a:solidFill>
              <a:latin typeface="Century Gothic"/>
              <a:ea typeface="+mn-ea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4400" b="1" i="1">
              <a:solidFill>
                <a:srgbClr val="009900"/>
              </a:solidFill>
              <a:latin typeface="Century Gothic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b="1" i="1" u="none" strike="noStrike" cap="none" spc="0">
                <a:ln>
                  <a:noFill/>
                </a:ln>
                <a:solidFill>
                  <a:srgbClr val="009900"/>
                </a:solidFill>
                <a:latin typeface="Century Gothic"/>
                <a:ea typeface="+mn-ea"/>
                <a:cs typeface="Arial"/>
              </a:rPr>
              <a:t>12</a:t>
            </a:r>
            <a:endParaRPr sz="3200" b="1" i="1" u="none" strike="noStrike" cap="none" spc="0">
              <a:ln>
                <a:noFill/>
              </a:ln>
              <a:solidFill>
                <a:srgbClr val="009900"/>
              </a:solidFill>
              <a:latin typeface="Century Gothic"/>
              <a:ea typeface="+mn-ea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4860586" y="1906502"/>
            <a:ext cx="1364180" cy="769441"/>
          </a:xfrm>
          <a:prstGeom prst="rect">
            <a:avLst/>
          </a:prstGeom>
          <a:ln>
            <a:solidFill>
              <a:srgbClr val="00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b="1">
                <a:solidFill>
                  <a:srgbClr val="FB9334"/>
                </a:solidFill>
                <a:latin typeface="Century Gothic"/>
                <a:cs typeface="Arial"/>
              </a:rPr>
              <a:t>   </a:t>
            </a:r>
            <a:r>
              <a:rPr lang="ru-RU" sz="4400" b="1">
                <a:solidFill>
                  <a:srgbClr val="FF9900"/>
                </a:solidFill>
                <a:latin typeface="Century Gothic"/>
                <a:cs typeface="Arial"/>
              </a:rPr>
              <a:t>31</a:t>
            </a:r>
            <a:endParaRPr sz="3200" b="1" i="1" u="none" strike="noStrike" cap="none" spc="0">
              <a:ln>
                <a:noFill/>
              </a:ln>
              <a:solidFill>
                <a:srgbClr val="FF9900"/>
              </a:solidFill>
              <a:latin typeface="Century Gothic"/>
              <a:ea typeface="+mn-ea"/>
              <a:cs typeface="Arial"/>
            </a:endParaRPr>
          </a:p>
        </p:txBody>
      </p:sp>
      <p:cxnSp>
        <p:nvCxnSpPr>
          <p:cNvPr id="25" name="Прямая соединительная линия 24"/>
          <p:cNvCxnSpPr>
            <a:cxnSpLocks/>
          </p:cNvCxnSpPr>
          <p:nvPr/>
        </p:nvCxnSpPr>
        <p:spPr bwMode="auto">
          <a:xfrm>
            <a:off x="7329488" y="1223493"/>
            <a:ext cx="80308" cy="408253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cxnSpLocks/>
          </p:cNvCxnSpPr>
          <p:nvPr/>
        </p:nvCxnSpPr>
        <p:spPr bwMode="auto">
          <a:xfrm>
            <a:off x="0" y="2739403"/>
            <a:ext cx="7329488" cy="3653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 bwMode="auto">
          <a:xfrm>
            <a:off x="7513469" y="3582480"/>
            <a:ext cx="2538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k-KZ" sz="2000" b="1">
                <a:solidFill>
                  <a:srgbClr val="009900"/>
                </a:solidFill>
                <a:latin typeface="Times New Roman"/>
                <a:cs typeface="Times New Roman"/>
              </a:rPr>
              <a:t> в т.ч трудоспособного возраста</a:t>
            </a:r>
            <a:endParaRPr sz="2000" b="1">
              <a:solidFill>
                <a:srgbClr val="009900"/>
              </a:solidFill>
              <a:latin typeface="Times New Roman"/>
              <a:cs typeface="Times New Roman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10141079" y="3582480"/>
            <a:ext cx="1649659" cy="707886"/>
          </a:xfrm>
          <a:prstGeom prst="rect">
            <a:avLst/>
          </a:prstGeom>
          <a:ln>
            <a:solidFill>
              <a:srgbClr val="00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>
                <a:solidFill>
                  <a:srgbClr val="FF9900"/>
                </a:solidFill>
                <a:latin typeface="Century Gothic"/>
              </a:rPr>
              <a:t>87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7957492" y="4651821"/>
            <a:ext cx="1455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k-KZ" sz="2800" b="1">
                <a:solidFill>
                  <a:schemeClr val="accent1">
                    <a:lumMod val="50000"/>
                  </a:schemeClr>
                </a:solidFill>
              </a:rPr>
              <a:t>Снято </a:t>
            </a:r>
            <a:endParaRPr sz="28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10259502" y="4606524"/>
            <a:ext cx="1364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b="1">
                <a:solidFill>
                  <a:srgbClr val="FB9334"/>
                </a:solidFill>
                <a:latin typeface="Century Gothic"/>
                <a:cs typeface="Arial"/>
              </a:rPr>
              <a:t>   </a:t>
            </a:r>
            <a:r>
              <a:rPr lang="ru-RU" sz="4000" b="1">
                <a:solidFill>
                  <a:schemeClr val="accent1">
                    <a:lumMod val="50000"/>
                  </a:schemeClr>
                </a:solidFill>
                <a:latin typeface="Century Gothic"/>
                <a:cs typeface="Arial"/>
              </a:rPr>
              <a:t>10</a:t>
            </a:r>
            <a:endParaRPr sz="2800" b="1" i="1" u="none" strike="noStrike" cap="none" spc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Century Gothic"/>
              <a:ea typeface="+mn-ea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4031379" y="1273074"/>
            <a:ext cx="2906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k-KZ" sz="1800" b="1">
                <a:solidFill>
                  <a:srgbClr val="000066"/>
                </a:solidFill>
              </a:rPr>
              <a:t>ВПЕРВЫЕ УСТАНОВЛЕНА ИНВАЛИДНОСТЬ</a:t>
            </a:r>
            <a:endParaRPr sz="1800" b="1">
              <a:solidFill>
                <a:srgbClr val="000066"/>
              </a:solidFill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302070" y="3321053"/>
          <a:ext cx="4489639" cy="1885634"/>
        </p:xfrm>
        <a:graphic>
          <a:graphicData uri="http://schemas.openxmlformats.org/drawingml/2006/table">
            <a:tbl>
              <a:tblPr firstRow="1" firstCol="1" bandRow="1"/>
              <a:tblGrid>
                <a:gridCol w="832039"/>
                <a:gridCol w="2585156"/>
                <a:gridCol w="1072444"/>
              </a:tblGrid>
              <a:tr h="29892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  <a:endParaRPr sz="105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Нозология</a:t>
                      </a:r>
                      <a:endParaRPr sz="120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sz="120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</a:tr>
              <a:tr h="29892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k-KZ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endParaRPr sz="12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ВПР</a:t>
                      </a:r>
                      <a:endParaRPr sz="1600" b="1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sz="1600" b="1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1241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k-KZ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ІІ</a:t>
                      </a:r>
                      <a:endParaRPr sz="12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ДЦП</a:t>
                      </a:r>
                      <a:endParaRPr sz="1600" b="1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sz="1600" b="1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94371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k-KZ" sz="16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ІІІ</a:t>
                      </a:r>
                      <a:endParaRPr sz="1200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Заболевания нервной системы, глаз,тугоухость,глаукома ОНМК. </a:t>
                      </a:r>
                      <a:endParaRPr sz="1600" b="1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sz="1600" b="1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 bwMode="auto">
          <a:xfrm>
            <a:off x="302070" y="2850337"/>
            <a:ext cx="4728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k-KZ" sz="1800" b="1">
                <a:solidFill>
                  <a:srgbClr val="000066"/>
                </a:solidFill>
              </a:rPr>
              <a:t>ПЕРВИЧНЫЙ ВЫХОД НА ИНВАЛИДНОСТЬ - </a:t>
            </a:r>
            <a:r>
              <a:rPr lang="kk-KZ" sz="2000" b="1">
                <a:solidFill>
                  <a:srgbClr val="000066"/>
                </a:solidFill>
              </a:rPr>
              <a:t>31</a:t>
            </a:r>
            <a:endParaRPr sz="2000" b="1">
              <a:solidFill>
                <a:srgbClr val="00006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5030369" y="3267194"/>
            <a:ext cx="2146300" cy="190784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02069" y="5306029"/>
            <a:ext cx="10862641" cy="1485841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 bwMode="auto">
          <a:xfrm>
            <a:off x="406703" y="119576"/>
            <a:ext cx="1025967" cy="96950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62163" y="60602"/>
            <a:ext cx="1115048" cy="1115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Rectangle 25"/>
          <p:cNvSpPr/>
          <p:nvPr/>
        </p:nvSpPr>
        <p:spPr bwMode="auto">
          <a:xfrm>
            <a:off x="1" y="-1"/>
            <a:ext cx="12195906" cy="346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>
              <a:defRPr/>
            </a:pPr>
            <a:endParaRPr lang="en-US" sz="50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" name="Заголовок 1"/>
          <p:cNvSpPr>
            <a:spLocks noGrp="1"/>
          </p:cNvSpPr>
          <p:nvPr/>
        </p:nvSpPr>
        <p:spPr bwMode="auto">
          <a:xfrm>
            <a:off x="1713229" y="248282"/>
            <a:ext cx="8316596" cy="50633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k-KZ" sz="3200" b="1">
                <a:solidFill>
                  <a:schemeClr val="bg1"/>
                </a:solidFill>
                <a:latin typeface="Century Gothic"/>
                <a:cs typeface="Arial"/>
              </a:rPr>
              <a:t>КГП НА ПХВ «ГОРОДСКАЯ ПОЛИКЛИНИКА № 8»</a:t>
            </a:r>
            <a:endParaRPr lang="en-US" sz="3200" b="1">
              <a:solidFill>
                <a:schemeClr val="bg1"/>
              </a:solidFill>
              <a:latin typeface="Century Gothic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58860" y="1277084"/>
            <a:ext cx="20261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>
                <a:solidFill>
                  <a:srgbClr val="FF9900"/>
                </a:solidFill>
                <a:latin typeface="Century Gothic"/>
              </a:rPr>
              <a:t>44 463</a:t>
            </a:r>
            <a:endParaRPr lang="ru-RU" sz="3600" b="1">
              <a:solidFill>
                <a:srgbClr val="FF9900"/>
              </a:solidFill>
              <a:latin typeface="Century Gothic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586812" y="2101203"/>
            <a:ext cx="4917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1800">
                <a:ln w="0"/>
                <a:latin typeface="Century Gothic"/>
                <a:ea typeface="Times New Roman"/>
              </a:rPr>
              <a:t>Количество обслуживаемого населения</a:t>
            </a:r>
            <a:endParaRPr lang="ru-RU" sz="1800">
              <a:ln w="0"/>
              <a:latin typeface="Century Gothic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2137026" y="778789"/>
            <a:ext cx="590764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1800" b="1">
                <a:solidFill>
                  <a:schemeClr val="bg1"/>
                </a:solidFill>
                <a:latin typeface="Century Gothic"/>
              </a:rPr>
              <a:t>СТРУКТУРА ПРИКРЕПЛЕННОГО НАСЕЛЕНИЯ</a:t>
            </a:r>
            <a:endParaRPr lang="ru-RU" sz="1800" b="1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3031833" y="1087217"/>
            <a:ext cx="15097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>
                <a:solidFill>
                  <a:srgbClr val="0070C0"/>
                </a:solidFill>
                <a:latin typeface="Century Gothic"/>
              </a:rPr>
              <a:t>29780</a:t>
            </a:r>
            <a:endParaRPr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6503246" y="1187893"/>
            <a:ext cx="328440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n w="0"/>
                <a:latin typeface="Century Gothic"/>
                <a:ea typeface="Times New Roman"/>
              </a:rPr>
              <a:t>23 058– женщин, в т.ч</a:t>
            </a:r>
            <a:endParaRPr/>
          </a:p>
          <a:p>
            <a:pPr>
              <a:defRPr/>
            </a:pPr>
            <a:r>
              <a:rPr lang="ru-RU" sz="1600">
                <a:ln w="0"/>
                <a:latin typeface="Century Gothic"/>
                <a:ea typeface="Times New Roman"/>
              </a:rPr>
              <a:t>11 308 ЖФВ</a:t>
            </a:r>
            <a:endParaRPr/>
          </a:p>
          <a:p>
            <a:pPr>
              <a:defRPr/>
            </a:pPr>
            <a:r>
              <a:rPr lang="ru-RU" sz="1600">
                <a:ln w="0"/>
                <a:latin typeface="Century Gothic"/>
                <a:ea typeface="Times New Roman"/>
              </a:rPr>
              <a:t>2 171 – подростки</a:t>
            </a:r>
            <a:endParaRPr/>
          </a:p>
          <a:p>
            <a:pPr>
              <a:defRPr/>
            </a:pPr>
            <a:r>
              <a:rPr lang="ru-RU" sz="1600">
                <a:ln w="0"/>
                <a:latin typeface="Century Gothic"/>
                <a:ea typeface="Times New Roman"/>
              </a:rPr>
              <a:t>6763- пенсионеры</a:t>
            </a:r>
            <a:endParaRPr/>
          </a:p>
          <a:p>
            <a:pPr>
              <a:defRPr/>
            </a:pPr>
            <a:endParaRPr lang="ru-RU" sz="1400">
              <a:solidFill>
                <a:schemeClr val="bg1"/>
              </a:solidFill>
              <a:latin typeface="Century Gothic"/>
              <a:ea typeface="Times New Roman"/>
            </a:endParaRPr>
          </a:p>
          <a:p>
            <a:pPr>
              <a:defRPr/>
            </a:pPr>
            <a:endParaRPr lang="ru-RU" sz="140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10" name="Нашивка 9"/>
          <p:cNvSpPr/>
          <p:nvPr/>
        </p:nvSpPr>
        <p:spPr bwMode="auto">
          <a:xfrm flipH="1">
            <a:off x="2527916" y="1272443"/>
            <a:ext cx="391445" cy="759785"/>
          </a:xfrm>
          <a:prstGeom prst="chevron">
            <a:avLst>
              <a:gd name="adj" fmla="val 50000"/>
            </a:avLst>
          </a:prstGeom>
          <a:noFill/>
          <a:ln w="19050">
            <a:solidFill>
              <a:srgbClr val="0099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000099"/>
              </a:solidFill>
              <a:latin typeface="Century Gothic"/>
            </a:endParaRPr>
          </a:p>
        </p:txBody>
      </p:sp>
      <p:cxnSp>
        <p:nvCxnSpPr>
          <p:cNvPr id="21" name="Прямая соединительная линия 20"/>
          <p:cNvCxnSpPr>
            <a:cxnSpLocks/>
          </p:cNvCxnSpPr>
          <p:nvPr/>
        </p:nvCxnSpPr>
        <p:spPr bwMode="auto">
          <a:xfrm flipH="1">
            <a:off x="629824" y="2520882"/>
            <a:ext cx="110520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 bwMode="auto">
          <a:xfrm>
            <a:off x="586812" y="2508305"/>
            <a:ext cx="110950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sz="1600">
                <a:ln w="0"/>
                <a:latin typeface="Century Gothic"/>
              </a:rPr>
              <a:t>Расположена по адресу микрорайон Тастак, улица Туркебаева 40, Алмалинского района, города Алматы.</a:t>
            </a:r>
            <a:endParaRPr lang="ru-RU" sz="1800">
              <a:ln w="0"/>
              <a:latin typeface="Century Gothic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5688106" y="3579027"/>
            <a:ext cx="6191887" cy="449959"/>
          </a:xfrm>
          <a:prstGeom prst="rect">
            <a:avLst/>
          </a:prstGeom>
          <a:ln>
            <a:solidFill>
              <a:srgbClr val="17375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800" b="1">
                <a:solidFill>
                  <a:schemeClr val="bg2">
                    <a:lumMod val="10000"/>
                  </a:schemeClr>
                </a:solidFill>
                <a:latin typeface="Century Gothic"/>
                <a:cs typeface="Arial"/>
              </a:rPr>
              <a:t>Поликлиника оказывает мед. помощь населению </a:t>
            </a:r>
            <a:endParaRPr lang="ru-RU" sz="1800" b="1">
              <a:solidFill>
                <a:srgbClr val="002060"/>
              </a:solidFill>
              <a:latin typeface="Century Gothic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983944" y="1551576"/>
            <a:ext cx="15097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3200" b="1">
                <a:solidFill>
                  <a:srgbClr val="FFFF00"/>
                </a:solidFill>
                <a:latin typeface="Century Gothic"/>
              </a:rPr>
              <a:t>14 683</a:t>
            </a:r>
            <a:endParaRPr lang="ru-RU" sz="3200">
              <a:solidFill>
                <a:srgbClr val="FFFF00"/>
              </a:solidFill>
              <a:latin typeface="Century Gothic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4432131" y="1132690"/>
            <a:ext cx="1366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k-KZ" sz="2000">
                <a:ln w="0"/>
              </a:rPr>
              <a:t>взрослые</a:t>
            </a:r>
            <a:endParaRPr sz="2000">
              <a:ln w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4445690" y="1647549"/>
            <a:ext cx="801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k-KZ" sz="2000">
                <a:ln w="0"/>
              </a:rPr>
              <a:t>дети</a:t>
            </a:r>
            <a:endParaRPr sz="2000">
              <a:ln w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503246" y="4233726"/>
            <a:ext cx="5332739" cy="601770"/>
          </a:xfrm>
          <a:prstGeom prst="rect">
            <a:avLst/>
          </a:prstGeom>
          <a:solidFill>
            <a:srgbClr val="66BB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800" b="1">
                <a:solidFill>
                  <a:schemeClr val="bg1"/>
                </a:solidFill>
                <a:latin typeface="Century Gothic"/>
                <a:cs typeface="Arial"/>
              </a:rPr>
              <a:t>Алмалинского района</a:t>
            </a:r>
            <a:endParaRPr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503246" y="5185972"/>
            <a:ext cx="5365161" cy="678981"/>
          </a:xfrm>
          <a:prstGeom prst="rect">
            <a:avLst/>
          </a:prstGeom>
          <a:solidFill>
            <a:srgbClr val="66BB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1800" b="1">
                <a:solidFill>
                  <a:schemeClr val="bg1"/>
                </a:solidFill>
                <a:latin typeface="Century Gothic"/>
                <a:cs typeface="Arial"/>
              </a:rPr>
              <a:t>Жетысуйского района</a:t>
            </a:r>
            <a:endParaRPr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460153" y="4147805"/>
            <a:ext cx="674165" cy="68769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460153" y="5185973"/>
            <a:ext cx="632011" cy="678981"/>
          </a:xfrm>
          <a:prstGeom prst="rect">
            <a:avLst/>
          </a:prstGeom>
        </p:spPr>
      </p:pic>
      <p:sp>
        <p:nvSpPr>
          <p:cNvPr id="37" name="Нашивка 9"/>
          <p:cNvSpPr/>
          <p:nvPr/>
        </p:nvSpPr>
        <p:spPr bwMode="auto">
          <a:xfrm flipH="1">
            <a:off x="5782545" y="1332095"/>
            <a:ext cx="442150" cy="700133"/>
          </a:xfrm>
          <a:prstGeom prst="chevron">
            <a:avLst>
              <a:gd name="adj" fmla="val 50000"/>
            </a:avLst>
          </a:prstGeom>
          <a:noFill/>
          <a:ln w="19050"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0070C0"/>
              </a:solidFill>
              <a:latin typeface="Century Gothic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13997" y="3703348"/>
            <a:ext cx="2852703" cy="28527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27033" y="6472226"/>
            <a:ext cx="2743200" cy="365125"/>
          </a:xfrm>
        </p:spPr>
        <p:txBody>
          <a:bodyPr/>
          <a:lstStyle/>
          <a:p>
            <a:pPr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5"/>
          <p:cNvSpPr/>
          <p:nvPr/>
        </p:nvSpPr>
        <p:spPr bwMode="auto">
          <a:xfrm>
            <a:off x="3907" y="12760"/>
            <a:ext cx="12192000" cy="12107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>
                <a:ln w="0"/>
                <a:solidFill>
                  <a:schemeClr val="tx1"/>
                </a:solidFill>
                <a:latin typeface="Century Gothic"/>
                <a:cs typeface="Arial"/>
              </a:rPr>
              <a:t>ВИДЫ ОКАЗЫВАЕМОЙ МЕДИЦИНСКОЙ ПОМОЩИ</a:t>
            </a:r>
            <a:endParaRPr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65880" y="1576807"/>
          <a:ext cx="4817870" cy="2160529"/>
        </p:xfrm>
        <a:graphic>
          <a:graphicData uri="http://schemas.openxmlformats.org/drawingml/2006/table">
            <a:tbl>
              <a:tblPr firstRow="1" firstCol="1" bandRow="1"/>
              <a:tblGrid>
                <a:gridCol w="2920395"/>
                <a:gridCol w="985838"/>
                <a:gridCol w="911637"/>
              </a:tblGrid>
              <a:tr h="3688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kk-KZ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kk-KZ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СЗП</a:t>
                      </a:r>
                      <a:endParaRPr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kk-KZ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2024 г</a:t>
                      </a:r>
                      <a:endParaRPr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kk-KZ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 г</a:t>
                      </a:r>
                      <a:endParaRPr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</a:tr>
              <a:tr h="300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kk-KZ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Дневной стационар</a:t>
                      </a:r>
                      <a:endParaRPr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kk-KZ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1397</a:t>
                      </a:r>
                      <a:endParaRPr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kk-KZ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1 331</a:t>
                      </a:r>
                      <a:endParaRPr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422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kk-KZ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Стационар на дому </a:t>
                      </a:r>
                      <a:endParaRPr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kk-KZ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596</a:t>
                      </a:r>
                      <a:endParaRPr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kk-KZ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582</a:t>
                      </a:r>
                      <a:endParaRPr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4572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еабилитация</a:t>
                      </a: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ГП №8</a:t>
                      </a:r>
                      <a:endParaRPr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>
                          <a:latin typeface="Times New Roman"/>
                          <a:cs typeface="Times New Roman"/>
                        </a:rPr>
                        <a:t>46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168</a:t>
                      </a:r>
                      <a:endParaRPr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563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kk-KZ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kk-KZ">
                          <a:latin typeface="Times New Roman"/>
                          <a:cs typeface="Times New Roman"/>
                        </a:rPr>
                        <a:t>2039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kk-KZ" sz="20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2081</a:t>
                      </a:r>
                      <a:endParaRPr sz="1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: скругленные углы 6"/>
          <p:cNvSpPr/>
          <p:nvPr/>
        </p:nvSpPr>
        <p:spPr bwMode="auto">
          <a:xfrm>
            <a:off x="76407" y="4152344"/>
            <a:ext cx="4938506" cy="523220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kk-KZ" sz="2400">
                <a:solidFill>
                  <a:srgbClr val="000066"/>
                </a:solidFill>
                <a:latin typeface="Times New Roman"/>
                <a:ea typeface="Calibri"/>
                <a:cs typeface="Times New Roman"/>
              </a:rPr>
              <a:t>По порталу БГ направлено</a:t>
            </a:r>
            <a:endParaRPr sz="2400">
              <a:solidFill>
                <a:srgbClr val="000066"/>
              </a:solidFill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1">
              <a:solidFill>
                <a:srgbClr val="17375E"/>
              </a:solidFill>
              <a:latin typeface="Century Gothic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1148" y="5008053"/>
            <a:ext cx="334073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kk-KZ" sz="2400" b="1">
                <a:solidFill>
                  <a:srgbClr val="000066"/>
                </a:solidFill>
              </a:rPr>
              <a:t>Стационары г.Алматы</a:t>
            </a:r>
            <a:endParaRPr sz="2400" b="1">
              <a:solidFill>
                <a:srgbClr val="00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59900" y="5762345"/>
            <a:ext cx="334073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kk-KZ" sz="2400" b="1">
                <a:solidFill>
                  <a:srgbClr val="000066"/>
                </a:solidFill>
              </a:rPr>
              <a:t>Республиканские МО</a:t>
            </a:r>
            <a:endParaRPr sz="2400" b="1">
              <a:solidFill>
                <a:srgbClr val="00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570466" y="4988804"/>
            <a:ext cx="1364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b="1">
                <a:solidFill>
                  <a:srgbClr val="FB9334"/>
                </a:solidFill>
                <a:latin typeface="Century Gothic"/>
                <a:cs typeface="Arial"/>
              </a:rPr>
              <a:t>1 721</a:t>
            </a:r>
            <a:endParaRPr sz="3200" b="1" i="1" u="none" strike="noStrike" cap="none" spc="0">
              <a:ln>
                <a:noFill/>
              </a:ln>
              <a:solidFill>
                <a:srgbClr val="FB9334"/>
              </a:solidFill>
              <a:latin typeface="Century Gothic"/>
              <a:ea typeface="+mn-ea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532018" y="5651836"/>
            <a:ext cx="112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1">
                <a:solidFill>
                  <a:srgbClr val="FB9334"/>
                </a:solidFill>
                <a:latin typeface="Century Gothic"/>
                <a:cs typeface="Arial"/>
              </a:rPr>
              <a:t>  </a:t>
            </a:r>
            <a:r>
              <a:rPr lang="ru-RU" sz="2800" b="1">
                <a:solidFill>
                  <a:srgbClr val="FB9334"/>
                </a:solidFill>
                <a:latin typeface="Century Gothic"/>
                <a:cs typeface="Arial"/>
              </a:rPr>
              <a:t>304</a:t>
            </a:r>
            <a:endParaRPr sz="2400" b="1" i="1" u="none" strike="noStrike" cap="none" spc="0">
              <a:ln>
                <a:noFill/>
              </a:ln>
              <a:solidFill>
                <a:srgbClr val="FB9334"/>
              </a:solidFill>
              <a:latin typeface="Century Gothic"/>
              <a:cs typeface="Arial"/>
            </a:endParaRPr>
          </a:p>
        </p:txBody>
      </p:sp>
      <p:cxnSp>
        <p:nvCxnSpPr>
          <p:cNvPr id="13" name="Прямая соединительная линия 12"/>
          <p:cNvCxnSpPr>
            <a:cxnSpLocks/>
          </p:cNvCxnSpPr>
          <p:nvPr/>
        </p:nvCxnSpPr>
        <p:spPr bwMode="auto">
          <a:xfrm>
            <a:off x="6629400" y="1223493"/>
            <a:ext cx="26039" cy="2841081"/>
          </a:xfrm>
          <a:prstGeom prst="line">
            <a:avLst/>
          </a:prstGeom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286875" y="1961578"/>
            <a:ext cx="2343150" cy="121073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" name="TextBox 14"/>
          <p:cNvSpPr txBox="1"/>
          <p:nvPr/>
        </p:nvSpPr>
        <p:spPr bwMode="auto">
          <a:xfrm>
            <a:off x="7686675" y="1361703"/>
            <a:ext cx="4374198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k-KZ" sz="2400" b="1">
                <a:solidFill>
                  <a:srgbClr val="000066"/>
                </a:solidFill>
                <a:latin typeface="Times New Roman"/>
                <a:cs typeface="Times New Roman"/>
              </a:rPr>
              <a:t>Неотложная мед.помощь </a:t>
            </a:r>
            <a:endParaRPr sz="2400" b="1">
              <a:solidFill>
                <a:srgbClr val="000066"/>
              </a:solidFill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6815138" y="2059264"/>
            <a:ext cx="2343147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000066"/>
                </a:solidFill>
              </a:rPr>
              <a:t>IV </a:t>
            </a:r>
            <a:r>
              <a:rPr lang="kk-KZ" sz="2400" b="1">
                <a:solidFill>
                  <a:srgbClr val="000066"/>
                </a:solidFill>
              </a:rPr>
              <a:t>категория срочности</a:t>
            </a:r>
            <a:endParaRPr sz="2400" b="1">
              <a:solidFill>
                <a:srgbClr val="0000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10322673" y="3110466"/>
            <a:ext cx="1738200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00066"/>
                </a:solidFill>
              </a:rPr>
              <a:t>1 БРИГАДА</a:t>
            </a:r>
            <a:endParaRPr sz="2000" b="1">
              <a:solidFill>
                <a:srgbClr val="000066"/>
              </a:solidFill>
            </a:endParaRPr>
          </a:p>
        </p:txBody>
      </p:sp>
      <p:pic>
        <p:nvPicPr>
          <p:cNvPr id="19" name="Рисунок 18" descr="Медицина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4"/>
              </a:ext>
            </a:extLst>
          </a:blip>
          <a:stretch/>
        </p:blipFill>
        <p:spPr bwMode="auto">
          <a:xfrm>
            <a:off x="6705600" y="1144865"/>
            <a:ext cx="914400" cy="9144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100790" y="2960848"/>
            <a:ext cx="1585556" cy="110770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 bwMode="auto">
          <a:xfrm>
            <a:off x="6655439" y="3048911"/>
            <a:ext cx="7480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6000" b="1">
                <a:solidFill>
                  <a:srgbClr val="66BB00"/>
                </a:solidFill>
                <a:latin typeface="Century Gothic"/>
              </a:rPr>
              <a:t>4</a:t>
            </a:r>
            <a:endParaRPr lang="ru-RU" sz="6000">
              <a:solidFill>
                <a:srgbClr val="66BB00"/>
              </a:solidFill>
              <a:latin typeface="Century Gothic"/>
            </a:endParaRPr>
          </a:p>
        </p:txBody>
      </p:sp>
      <p:pic>
        <p:nvPicPr>
          <p:cNvPr id="25" name="Рисунок 24" descr="Центр обработки вызовов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7"/>
              </a:ext>
            </a:extLst>
          </a:blip>
          <a:stretch/>
        </p:blipFill>
        <p:spPr bwMode="auto">
          <a:xfrm>
            <a:off x="9229725" y="3048911"/>
            <a:ext cx="1092948" cy="9144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 bwMode="auto">
          <a:xfrm>
            <a:off x="8538853" y="3048911"/>
            <a:ext cx="7480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6000" b="1">
                <a:solidFill>
                  <a:srgbClr val="66BB00"/>
                </a:solidFill>
                <a:latin typeface="Century Gothic"/>
              </a:rPr>
              <a:t>4</a:t>
            </a:r>
            <a:endParaRPr lang="ru-RU" sz="6000">
              <a:solidFill>
                <a:srgbClr val="66BB00"/>
              </a:solidFill>
              <a:latin typeface="Century Gothic"/>
            </a:endParaRPr>
          </a:p>
        </p:txBody>
      </p:sp>
      <p:cxnSp>
        <p:nvCxnSpPr>
          <p:cNvPr id="30" name="Прямая соединительная линия 29"/>
          <p:cNvCxnSpPr>
            <a:cxnSpLocks/>
          </p:cNvCxnSpPr>
          <p:nvPr/>
        </p:nvCxnSpPr>
        <p:spPr bwMode="auto">
          <a:xfrm>
            <a:off x="0" y="3996269"/>
            <a:ext cx="12192000" cy="144570"/>
          </a:xfrm>
          <a:prstGeom prst="line">
            <a:avLst/>
          </a:prstGeom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7986711" y="5148927"/>
          <a:ext cx="4043463" cy="1467485"/>
        </p:xfrm>
        <a:graphic>
          <a:graphicData uri="http://schemas.openxmlformats.org/drawingml/2006/table">
            <a:tbl>
              <a:tblPr firstRow="1" firstCol="1" bandRow="1"/>
              <a:tblGrid>
                <a:gridCol w="2625476"/>
                <a:gridCol w="1417986"/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sz="18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РЕАБИЛИТАЦИЯ</a:t>
                      </a:r>
                      <a:endParaRPr sz="1600" b="1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solidFill>
                            <a:srgbClr val="000066"/>
                          </a:solidFill>
                          <a:latin typeface="Calibri"/>
                          <a:ea typeface="Calibri"/>
                          <a:cs typeface="Times New Roman"/>
                        </a:rPr>
                        <a:t>185</a:t>
                      </a:r>
                      <a:endParaRPr sz="1600" b="1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sz="18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sz="18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КАРДИОЛОГИЯ</a:t>
                      </a:r>
                      <a:endParaRPr sz="1600" b="1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800" b="1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113</a:t>
                      </a:r>
                      <a:endParaRPr sz="1600" b="1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sz="18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НЕВРОЛОГИЯ</a:t>
                      </a:r>
                      <a:endParaRPr sz="1600" b="1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8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sz="1600" b="1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sz="18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ЭНДОКРИНОЛОГИЯ</a:t>
                      </a:r>
                      <a:endParaRPr sz="1600" b="1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800" b="1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sz="1600" b="1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sz="18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ВТМУ</a:t>
                      </a:r>
                      <a:endParaRPr sz="1600" b="1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800" b="1">
                          <a:solidFill>
                            <a:srgbClr val="00006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sz="1600" b="1">
                        <a:solidFill>
                          <a:srgbClr val="0000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34" name="Прямоугольник: скругленные углы 33"/>
          <p:cNvSpPr/>
          <p:nvPr/>
        </p:nvSpPr>
        <p:spPr bwMode="auto">
          <a:xfrm>
            <a:off x="8072130" y="4238383"/>
            <a:ext cx="3557895" cy="35114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>
                <a:solidFill>
                  <a:srgbClr val="17375E"/>
                </a:solidFill>
                <a:latin typeface="Century Gothic"/>
                <a:cs typeface="Arial"/>
              </a:rPr>
              <a:t>ВЗРОСЛЫЕ</a:t>
            </a:r>
            <a:endParaRPr/>
          </a:p>
        </p:txBody>
      </p:sp>
      <p:sp>
        <p:nvSpPr>
          <p:cNvPr id="35" name="Прямоугольник: скругленные углы 34"/>
          <p:cNvSpPr/>
          <p:nvPr/>
        </p:nvSpPr>
        <p:spPr bwMode="auto">
          <a:xfrm>
            <a:off x="5513207" y="4177204"/>
            <a:ext cx="2088407" cy="351141"/>
          </a:xfrm>
          <a:prstGeom prst="roundRect">
            <a:avLst>
              <a:gd name="adj" fmla="val 16667"/>
            </a:avLst>
          </a:prstGeom>
          <a:solidFill>
            <a:srgbClr val="66BB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>
                <a:solidFill>
                  <a:schemeClr val="bg1"/>
                </a:solidFill>
                <a:latin typeface="Century Gothic"/>
                <a:cs typeface="Arial"/>
              </a:rPr>
              <a:t>ДЕТИ</a:t>
            </a:r>
            <a:endParaRPr/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5040296" y="5571216"/>
          <a:ext cx="2735115" cy="967695"/>
        </p:xfrm>
        <a:graphic>
          <a:graphicData uri="http://schemas.openxmlformats.org/drawingml/2006/table">
            <a:tbl>
              <a:tblPr firstRow="1" firstCol="1" bandRow="1"/>
              <a:tblGrid>
                <a:gridCol w="2146762"/>
                <a:gridCol w="588353"/>
              </a:tblGrid>
              <a:tr h="483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sz="1800" b="1">
                          <a:solidFill>
                            <a:srgbClr val="17375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РЕАБИЛИТАЦИЯ</a:t>
                      </a:r>
                      <a:endParaRPr sz="1600" b="1">
                        <a:solidFill>
                          <a:srgbClr val="17375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kk-KZ" sz="2000" b="1">
                          <a:solidFill>
                            <a:srgbClr val="17375E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262</a:t>
                      </a:r>
                      <a:endParaRPr sz="1600" b="1">
                        <a:solidFill>
                          <a:srgbClr val="17375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483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kk-KZ" sz="2000" b="1">
                          <a:solidFill>
                            <a:srgbClr val="17375E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ВТМУ</a:t>
                      </a:r>
                      <a:endParaRPr sz="1600" b="1">
                        <a:solidFill>
                          <a:srgbClr val="17375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kk-KZ" sz="2000" b="1">
                          <a:solidFill>
                            <a:srgbClr val="17375E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sz="1600" b="1">
                        <a:solidFill>
                          <a:srgbClr val="17375E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 bwMode="auto">
          <a:xfrm>
            <a:off x="5781961" y="4638721"/>
            <a:ext cx="1380839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k-KZ" sz="4400" b="1">
                <a:solidFill>
                  <a:srgbClr val="66BB00"/>
                </a:solidFill>
                <a:latin typeface="Century Gothic"/>
              </a:rPr>
              <a:t>433</a:t>
            </a:r>
            <a:endParaRPr lang="ru-RU" sz="4400">
              <a:solidFill>
                <a:srgbClr val="66BB00"/>
              </a:solidFill>
              <a:latin typeface="Century Gothic"/>
            </a:endParaRPr>
          </a:p>
        </p:txBody>
      </p:sp>
      <p:sp>
        <p:nvSpPr>
          <p:cNvPr id="38" name="TextBox 37"/>
          <p:cNvSpPr txBox="1"/>
          <p:nvPr/>
        </p:nvSpPr>
        <p:spPr bwMode="auto">
          <a:xfrm>
            <a:off x="10351109" y="4139956"/>
            <a:ext cx="1709763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k-KZ" sz="4400" b="1">
                <a:solidFill>
                  <a:srgbClr val="17375E"/>
                </a:solidFill>
                <a:latin typeface="Century Gothic"/>
              </a:rPr>
              <a:t>1 293</a:t>
            </a:r>
            <a:endParaRPr lang="ru-RU" sz="4400">
              <a:solidFill>
                <a:srgbClr val="17375E"/>
              </a:solidFill>
              <a:latin typeface="Century Gothic"/>
            </a:endParaRPr>
          </a:p>
        </p:txBody>
      </p:sp>
      <p:pic>
        <p:nvPicPr>
          <p:cNvPr id="39" name="Трехмерная модель 38" descr="Внутривенная капельница на подставк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tretch/>
        </p:blipFill>
        <p:spPr bwMode="auto">
          <a:xfrm>
            <a:off x="151148" y="1194035"/>
            <a:ext cx="2129802" cy="2714835"/>
          </a:xfrm>
          <a:prstGeom prst="rect">
            <a:avLst/>
          </a:prstGeom>
        </p:spPr>
      </p:pic>
      <p:sp>
        <p:nvSpPr>
          <p:cNvPr id="32" name="Овал 31"/>
          <p:cNvSpPr/>
          <p:nvPr/>
        </p:nvSpPr>
        <p:spPr bwMode="auto">
          <a:xfrm>
            <a:off x="406703" y="133643"/>
            <a:ext cx="1025967" cy="96950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362163" y="54965"/>
            <a:ext cx="1115048" cy="1115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defTabSz="914400"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/>
        </p:nvGraphicFramePr>
        <p:xfrm>
          <a:off x="316090" y="2765778"/>
          <a:ext cx="3533422" cy="3787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Заголовок 2"/>
          <p:cNvSpPr txBox="1"/>
          <p:nvPr/>
        </p:nvSpPr>
        <p:spPr bwMode="auto">
          <a:xfrm>
            <a:off x="7510091" y="876729"/>
            <a:ext cx="1814157" cy="3528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789 418 942,62 тг.</a:t>
            </a:r>
            <a:endParaRPr lang="ru-RU" sz="1400" b="1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Rectangle 25"/>
          <p:cNvSpPr/>
          <p:nvPr/>
        </p:nvSpPr>
        <p:spPr bwMode="auto">
          <a:xfrm>
            <a:off x="0" y="-30795"/>
            <a:ext cx="12192000" cy="12565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ru-RU" sz="2800">
                <a:ln w="0"/>
                <a:latin typeface="Times New Roman"/>
                <a:cs typeface="Times New Roman"/>
              </a:rPr>
              <a:t>ЛЕКАРСТВЕННОЕ ОБЕСПЕЧЕНИЕ</a:t>
            </a:r>
            <a:endParaRPr/>
          </a:p>
        </p:txBody>
      </p:sp>
      <p:pic>
        <p:nvPicPr>
          <p:cNvPr id="3074" name="Picture 2" descr="C:\Users\Stat\Desktop\КАРТИНКИ\3d7c3078-4181-4200-bb04-4fb1dd4c277d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505655" y="1354667"/>
            <a:ext cx="9534878" cy="1207911"/>
          </a:xfrm>
          <a:prstGeom prst="rect">
            <a:avLst/>
          </a:prstGeom>
          <a:noFill/>
        </p:spPr>
      </p:pic>
      <p:pic>
        <p:nvPicPr>
          <p:cNvPr id="3075" name="Picture 3" descr="C:\Users\Stat\Desktop\КАРТИНКИ\a6f1a949-55f5-4211-affe-eaf097514566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9324249" y="4842933"/>
            <a:ext cx="2167842" cy="180057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 bwMode="auto">
          <a:xfrm>
            <a:off x="2012884" y="2310824"/>
            <a:ext cx="7982764" cy="7595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endParaRPr lang="ru-RU" sz="2000" b="1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endParaRPr lang="ru-RU" sz="2000" b="1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000" b="1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За 2024 год по АЛО выписано 67 389 рецептов  на сумму 900 103 122,55тенге.</a:t>
            </a:r>
            <a:endParaRPr/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endParaRPr lang="ru-RU" sz="2000" b="1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endParaRPr lang="ru-RU" sz="2000" b="1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000" b="1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По орфанным  заболеваниям  выписано – 2 731 рецептов на сумму </a:t>
            </a:r>
            <a:endParaRPr/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000" b="1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535 293 468,16тенге</a:t>
            </a:r>
            <a:endParaRPr/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endParaRPr lang="ru-RU" sz="2000" b="1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endParaRPr lang="ru-RU" sz="2000" b="1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endParaRPr lang="ru-RU" sz="2000" b="1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endParaRPr lang="ru-RU" sz="2000" b="1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endParaRPr lang="ru-RU" sz="2000" b="1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endParaRPr lang="ru-RU" sz="2000" b="1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endParaRPr lang="ru-RU" sz="2000" b="1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endParaRPr lang="ru-RU" sz="2000" b="1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endParaRPr lang="ru-RU" sz="2000" b="1">
              <a:solidFill>
                <a:schemeClr val="tx2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endParaRPr lang="ru-RU" sz="1600">
              <a:solidFill>
                <a:schemeClr val="tx2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360630" y="112717"/>
            <a:ext cx="1025967" cy="96950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16090" y="39945"/>
            <a:ext cx="1115048" cy="1115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43938" y="6480115"/>
            <a:ext cx="2743200" cy="365125"/>
          </a:xfrm>
        </p:spPr>
        <p:txBody>
          <a:bodyPr/>
          <a:lstStyle/>
          <a:p>
            <a:pPr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5"/>
          <p:cNvSpPr/>
          <p:nvPr/>
        </p:nvSpPr>
        <p:spPr bwMode="auto">
          <a:xfrm>
            <a:off x="3907" y="12760"/>
            <a:ext cx="12192000" cy="12107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2400">
                <a:ln w="0"/>
                <a:solidFill>
                  <a:schemeClr val="tx1"/>
                </a:solidFill>
                <a:latin typeface="Century Gothic"/>
                <a:cs typeface="Arial"/>
              </a:rPr>
              <a:t>               СЛУЖБА ПОДДЕРЖКИ ПАЦИЕНТОВ И ВНУТРЕННЕГО АУДИТА</a:t>
            </a:r>
            <a:endParaRPr/>
          </a:p>
        </p:txBody>
      </p:sp>
      <p:pic>
        <p:nvPicPr>
          <p:cNvPr id="7" name="Трехмерная модель 6" descr="Старый дисковый телефон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/>
        </p:blipFill>
        <p:spPr bwMode="auto">
          <a:xfrm>
            <a:off x="9425843" y="-357188"/>
            <a:ext cx="2743200" cy="2226333"/>
          </a:xfrm>
          <a:prstGeom prst="rect">
            <a:avLst/>
          </a:prstGeom>
        </p:spPr>
      </p:pic>
      <p:pic>
        <p:nvPicPr>
          <p:cNvPr id="9" name="Рисунок 8" descr="Отправить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4"/>
              </a:ext>
            </a:extLst>
          </a:blip>
          <a:stretch/>
        </p:blipFill>
        <p:spPr bwMode="auto">
          <a:xfrm>
            <a:off x="5286" y="2736291"/>
            <a:ext cx="914400" cy="914400"/>
          </a:xfrm>
          <a:prstGeom prst="rect">
            <a:avLst/>
          </a:prstGeom>
        </p:spPr>
      </p:pic>
      <p:pic>
        <p:nvPicPr>
          <p:cNvPr id="11" name="Рисунок 10" descr="Электронная почта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6"/>
              </a:ext>
            </a:extLst>
          </a:blip>
          <a:stretch/>
        </p:blipFill>
        <p:spPr bwMode="auto">
          <a:xfrm>
            <a:off x="55371" y="1705196"/>
            <a:ext cx="914400" cy="914400"/>
          </a:xfrm>
          <a:prstGeom prst="rect">
            <a:avLst/>
          </a:prstGeom>
        </p:spPr>
      </p:pic>
      <p:pic>
        <p:nvPicPr>
          <p:cNvPr id="17" name="Рисунок 16" descr="Рукопожатие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8"/>
              </a:ext>
            </a:extLst>
          </a:blip>
          <a:stretch/>
        </p:blipFill>
        <p:spPr bwMode="auto">
          <a:xfrm>
            <a:off x="67953" y="3650691"/>
            <a:ext cx="914400" cy="914400"/>
          </a:xfrm>
          <a:prstGeom prst="rect">
            <a:avLst/>
          </a:prstGeom>
        </p:spPr>
      </p:pic>
      <p:pic>
        <p:nvPicPr>
          <p:cNvPr id="20" name="Рисунок 19" descr="Мозговой штурм группы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10"/>
              </a:ext>
            </a:extLst>
          </a:blip>
          <a:stretch/>
        </p:blipFill>
        <p:spPr bwMode="auto">
          <a:xfrm>
            <a:off x="5286" y="4840691"/>
            <a:ext cx="914400" cy="9144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8043861" y="1869144"/>
            <a:ext cx="3574473" cy="4669768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204547" y="1936378"/>
          <a:ext cx="6638192" cy="394371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99537"/>
                <a:gridCol w="527024"/>
                <a:gridCol w="494889"/>
                <a:gridCol w="430617"/>
                <a:gridCol w="424189"/>
                <a:gridCol w="417762"/>
                <a:gridCol w="379201"/>
                <a:gridCol w="400395"/>
                <a:gridCol w="460839"/>
                <a:gridCol w="469180"/>
                <a:gridCol w="443472"/>
                <a:gridCol w="383746"/>
                <a:gridCol w="354072"/>
                <a:gridCol w="356705"/>
                <a:gridCol w="396564"/>
              </a:tblGrid>
              <a:tr h="1337113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 </a:t>
                      </a:r>
                      <a:endParaRPr/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 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Всего 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Письменно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Устное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сайт ГП №8 2ГИС,</a:t>
                      </a:r>
                      <a:endParaRPr/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СМИ и др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сайт МЗ РК и др.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На имя  директора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СПП и ВА</a:t>
                      </a:r>
                      <a:endParaRPr/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 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Ящик и журнал жалоб и обращений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100">
                          <a:solidFill>
                            <a:sysClr val="windowText" lastClr="000000"/>
                          </a:solidFill>
                        </a:rPr>
                        <a:t>Е-өтініш </a:t>
                      </a:r>
                      <a:endParaRPr lang="ru-RU" sz="110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ГП8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100">
                          <a:solidFill>
                            <a:sysClr val="windowText" lastClr="000000"/>
                          </a:solidFill>
                        </a:rPr>
                        <a:t>Е-өтініш </a:t>
                      </a:r>
                      <a:endParaRPr lang="ru-RU" sz="110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УОЗ</a:t>
                      </a:r>
                      <a:endParaRPr/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 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УОЗ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О</a:t>
                      </a:r>
                      <a:r>
                        <a:rPr lang="en-US" sz="1100">
                          <a:solidFill>
                            <a:sysClr val="windowText" lastClr="000000"/>
                          </a:solidFill>
                        </a:rPr>
                        <a:t>pen 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Колдау 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 </a:t>
                      </a:r>
                      <a:endParaRPr/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Через другие сайты </a:t>
                      </a:r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ТМЦ ККМФД</a:t>
                      </a:r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 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97150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2023 г.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643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178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27%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465</a:t>
                      </a:r>
                      <a:endParaRPr/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72%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9 </a:t>
                      </a:r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1,3%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/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1%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/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0,7%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465</a:t>
                      </a:r>
                      <a:endParaRPr/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72%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/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0,3%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15</a:t>
                      </a:r>
                      <a:endParaRPr/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2,2%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13</a:t>
                      </a:r>
                      <a:endParaRPr/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2%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/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0,9%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/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0,4%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118</a:t>
                      </a:r>
                      <a:endParaRPr/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18%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-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88317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2024г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706</a:t>
                      </a:r>
                      <a:endParaRPr/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100%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185</a:t>
                      </a:r>
                      <a:endParaRPr/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26%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205</a:t>
                      </a:r>
                      <a:endParaRPr/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29%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47</a:t>
                      </a:r>
                      <a:endParaRPr/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6,6%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/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0,4%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43</a:t>
                      </a:r>
                      <a:endParaRPr/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6%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205</a:t>
                      </a:r>
                      <a:endParaRPr/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26%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/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0,2%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46</a:t>
                      </a:r>
                      <a:endParaRPr/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6,5%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35</a:t>
                      </a:r>
                      <a:endParaRPr/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5%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/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0,4%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11</a:t>
                      </a:r>
                      <a:endParaRPr/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1,5%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123</a:t>
                      </a:r>
                      <a:endParaRPr/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17%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/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0,4%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129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Повторные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en-US" sz="110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ru-RU" sz="110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Овал 13"/>
          <p:cNvSpPr/>
          <p:nvPr/>
        </p:nvSpPr>
        <p:spPr bwMode="auto">
          <a:xfrm>
            <a:off x="301688" y="114749"/>
            <a:ext cx="1025967" cy="96950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257148" y="41977"/>
            <a:ext cx="1115048" cy="1115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defTabSz="914400"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64378" y="1464573"/>
          <a:ext cx="11071058" cy="3703081"/>
        </p:xfrm>
        <a:graphic>
          <a:graphicData uri="http://schemas.openxmlformats.org/drawingml/2006/table">
            <a:tbl>
              <a:tblPr firstRow="1" firstCol="1" bandRow="1"/>
              <a:tblGrid>
                <a:gridCol w="482081"/>
                <a:gridCol w="1190714"/>
                <a:gridCol w="790112"/>
                <a:gridCol w="674703"/>
                <a:gridCol w="1464816"/>
                <a:gridCol w="1384916"/>
                <a:gridCol w="1331651"/>
                <a:gridCol w="1305017"/>
                <a:gridCol w="1171853"/>
                <a:gridCol w="1275195"/>
              </a:tblGrid>
              <a:tr h="34360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CC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Скрининг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CC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План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Выполнение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Выявление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    Д учет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378016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k-KZ" sz="1400" b="1">
                          <a:latin typeface="Times New Roman"/>
                          <a:ea typeface="Calibri"/>
                          <a:cs typeface="Times New Roman"/>
                        </a:rPr>
                        <a:t>2023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k-KZ" sz="1400" b="1">
                          <a:latin typeface="Times New Roman"/>
                          <a:ea typeface="Calibri"/>
                          <a:cs typeface="Times New Roman"/>
                        </a:rPr>
                        <a:t>2024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k-KZ" sz="1400" b="1">
                          <a:latin typeface="Times New Roman"/>
                          <a:ea typeface="Calibri"/>
                          <a:cs typeface="Times New Roman"/>
                        </a:rPr>
                        <a:t>2023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k-KZ" sz="1400" b="1">
                          <a:latin typeface="Times New Roman"/>
                          <a:ea typeface="Calibri"/>
                          <a:cs typeface="Times New Roman"/>
                        </a:rPr>
                        <a:t>2024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k-KZ" sz="1400" b="1">
                          <a:latin typeface="Times New Roman"/>
                          <a:ea typeface="Calibri"/>
                          <a:cs typeface="Times New Roman"/>
                        </a:rPr>
                        <a:t>2023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k-KZ" sz="1400" b="1">
                          <a:latin typeface="Times New Roman"/>
                          <a:ea typeface="Calibri"/>
                          <a:cs typeface="Times New Roman"/>
                        </a:rPr>
                        <a:t>2024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k-KZ" sz="1400" b="1">
                          <a:latin typeface="Times New Roman"/>
                          <a:ea typeface="Calibri"/>
                          <a:cs typeface="Times New Roman"/>
                        </a:rPr>
                        <a:t>2023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k-KZ" sz="1400" b="1">
                          <a:latin typeface="Times New Roman"/>
                          <a:ea typeface="Calibri"/>
                          <a:cs typeface="Times New Roman"/>
                        </a:rPr>
                        <a:t>2024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CC00"/>
                    </a:solidFill>
                  </a:tcPr>
                </a:tc>
              </a:tr>
              <a:tr h="395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Дети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k-KZ" sz="1400" b="1">
                          <a:latin typeface="Times New Roman"/>
                          <a:ea typeface="Calibri"/>
                          <a:cs typeface="Times New Roman"/>
                        </a:rPr>
                        <a:t>17 717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6612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k-KZ" sz="1400" b="1">
                          <a:latin typeface="Times New Roman"/>
                          <a:ea typeface="Calibri"/>
                          <a:cs typeface="Times New Roman"/>
                        </a:rPr>
                        <a:t>17717– </a:t>
                      </a: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16612 –  100%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k-KZ" sz="1400" b="1">
                          <a:latin typeface="Times New Roman"/>
                          <a:ea typeface="Calibri"/>
                          <a:cs typeface="Times New Roman"/>
                        </a:rPr>
                        <a:t>108 </a:t>
                      </a: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–0,6%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– 0,57%.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108-100%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65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Глаукома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k-KZ" sz="1400" b="1">
                          <a:latin typeface="Times New Roman"/>
                          <a:ea typeface="Calibri"/>
                          <a:cs typeface="Times New Roman"/>
                        </a:rPr>
                        <a:t>4 395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6370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6087–  </a:t>
                      </a:r>
                      <a:r>
                        <a:rPr lang="kk-KZ" sz="1400" b="1">
                          <a:latin typeface="Times New Roman"/>
                          <a:ea typeface="Calibri"/>
                          <a:cs typeface="Times New Roman"/>
                        </a:rPr>
                        <a:t>138</a:t>
                      </a: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6370 – 100%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k-KZ" sz="1400" b="1">
                          <a:latin typeface="Times New Roman"/>
                          <a:ea typeface="Calibri"/>
                          <a:cs typeface="Times New Roman"/>
                        </a:rPr>
                        <a:t>13 </a:t>
                      </a: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- 0,2 %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r>
                        <a:rPr lang="kk-KZ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47%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k-KZ" sz="1400" b="1">
                          <a:latin typeface="Times New Roman"/>
                          <a:ea typeface="Calibri"/>
                          <a:cs typeface="Times New Roman"/>
                        </a:rPr>
                        <a:t>13-100%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5-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96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БСК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k-KZ" sz="1400" b="1">
                          <a:latin typeface="Times New Roman"/>
                          <a:ea typeface="Calibri"/>
                          <a:cs typeface="Times New Roman"/>
                        </a:rPr>
                        <a:t>4 395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5000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4 915 - 111%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5000 - 100% 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k-KZ" sz="1400" b="1">
                          <a:latin typeface="Times New Roman"/>
                          <a:ea typeface="Calibri"/>
                          <a:cs typeface="Times New Roman"/>
                        </a:rPr>
                        <a:t>97 - 2%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1000</a:t>
                      </a:r>
                      <a:r>
                        <a:rPr lang="kk-KZ" sz="1400" b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- 20%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k-KZ" sz="1400" b="1">
                          <a:latin typeface="Times New Roman"/>
                          <a:ea typeface="Calibri"/>
                          <a:cs typeface="Times New Roman"/>
                        </a:rPr>
                        <a:t>97-100%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223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ru-RU" sz="1400" b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75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СД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k-KZ" sz="1400" b="1">
                          <a:latin typeface="Times New Roman"/>
                          <a:ea typeface="Calibri"/>
                          <a:cs typeface="Times New Roman"/>
                        </a:rPr>
                        <a:t>4 395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5920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5 678 - 129%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5920 - 100%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k-KZ" sz="1400" b="1">
                          <a:latin typeface="Times New Roman"/>
                          <a:ea typeface="Calibri"/>
                          <a:cs typeface="Times New Roman"/>
                        </a:rPr>
                        <a:t>77 - 2%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166-2,8</a:t>
                      </a:r>
                      <a:r>
                        <a:rPr lang="kk-KZ" sz="1400" b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k-KZ" sz="1400" b="1">
                          <a:latin typeface="Times New Roman"/>
                          <a:ea typeface="Calibri"/>
                          <a:cs typeface="Times New Roman"/>
                        </a:rPr>
                        <a:t>77-100%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ru-RU" sz="1400" b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РМЖ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k-KZ" sz="1400" b="1">
                          <a:latin typeface="Times New Roman"/>
                          <a:ea typeface="Calibri"/>
                          <a:cs typeface="Times New Roman"/>
                        </a:rPr>
                        <a:t>2 475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2500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2 516- 102%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500 - 100%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k-KZ" sz="1400" b="1">
                          <a:latin typeface="Times New Roman"/>
                          <a:ea typeface="Calibri"/>
                          <a:cs typeface="Times New Roman"/>
                        </a:rPr>
                        <a:t>2356-93,6% </a:t>
                      </a:r>
                      <a:r>
                        <a:rPr lang="kk-KZ" sz="14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рак-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2140-85,6</a:t>
                      </a:r>
                      <a:r>
                        <a:rPr lang="kk-KZ" sz="1400" b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 рак-6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k-KZ" sz="1400" b="1">
                          <a:latin typeface="Times New Roman"/>
                          <a:ea typeface="Calibri"/>
                          <a:cs typeface="Times New Roman"/>
                        </a:rPr>
                        <a:t>180-100% 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290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ru-RU" sz="1400" b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30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РШМ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k-KZ" sz="1400" b="1">
                          <a:latin typeface="Times New Roman"/>
                          <a:ea typeface="Calibri"/>
                          <a:cs typeface="Times New Roman"/>
                        </a:rPr>
                        <a:t>1 929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1 931 – 100,1%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200 - 100%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k-KZ" sz="1400" b="1">
                          <a:latin typeface="Times New Roman"/>
                          <a:ea typeface="Calibri"/>
                          <a:cs typeface="Times New Roman"/>
                        </a:rPr>
                        <a:t>354-18,3% </a:t>
                      </a:r>
                      <a:r>
                        <a:rPr lang="kk-KZ" sz="14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рак-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472-21</a:t>
                      </a:r>
                      <a:r>
                        <a:rPr lang="kk-KZ" sz="1400" b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 </a:t>
                      </a:r>
                      <a:endParaRPr/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k-KZ" sz="1400" b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рак-1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354-100%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– 100%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137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КРР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k-KZ" sz="1400" b="1">
                          <a:latin typeface="Times New Roman"/>
                          <a:ea typeface="Calibri"/>
                          <a:cs typeface="Times New Roman"/>
                        </a:rPr>
                        <a:t>2 638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2640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2 663 – 100,9%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640 - 100%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k-KZ" sz="1400" b="1">
                          <a:latin typeface="Times New Roman"/>
                          <a:ea typeface="Calibri"/>
                          <a:cs typeface="Times New Roman"/>
                        </a:rPr>
                        <a:t>93-3,5% </a:t>
                      </a:r>
                      <a:endParaRPr/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endParaRPr lang="ru-RU" sz="14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99</a:t>
                      </a:r>
                      <a:r>
                        <a:rPr lang="kk-KZ" sz="1400" b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-3,8% </a:t>
                      </a:r>
                      <a:endParaRPr/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k-KZ" sz="1400" b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рак-4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93-100%</a:t>
                      </a:r>
                      <a:endParaRPr/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b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400" b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400" b="0">
                          <a:latin typeface="Times New Roman"/>
                          <a:ea typeface="Calibri"/>
                          <a:cs typeface="Times New Roman"/>
                        </a:rPr>
                        <a:t>- 100%</a:t>
                      </a:r>
                      <a:endParaRPr lang="ru-RU" sz="1400" b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943" marR="6594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Rectangle 25"/>
          <p:cNvSpPr/>
          <p:nvPr/>
        </p:nvSpPr>
        <p:spPr bwMode="auto">
          <a:xfrm>
            <a:off x="3907" y="-112888"/>
            <a:ext cx="12192000" cy="13236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ru-RU" sz="2800">
                <a:ln w="0"/>
                <a:latin typeface="Century Gothic"/>
                <a:cs typeface="Arial"/>
              </a:rPr>
              <a:t>          СКРИНИНГОВЫЕ ОСМОТРЫ ПОДЛЕЖАЩЕГО НАСЕЛЕНИЯ</a:t>
            </a:r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7148" y="-28937"/>
            <a:ext cx="1115048" cy="11150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564378" y="5679247"/>
            <a:ext cx="90972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latin typeface="Times New Roman"/>
                <a:cs typeface="Times New Roman"/>
              </a:rPr>
              <a:t>РШМ:</a:t>
            </a:r>
            <a:r>
              <a:rPr lang="ru-RU" sz="2000">
                <a:latin typeface="Times New Roman"/>
                <a:cs typeface="Times New Roman"/>
              </a:rPr>
              <a:t> Всего выявлено 1 случай (1б стадия -1)   </a:t>
            </a:r>
            <a:endParaRPr/>
          </a:p>
          <a:p>
            <a:pPr>
              <a:defRPr/>
            </a:pPr>
            <a:r>
              <a:rPr lang="ru-RU" sz="2000" b="1">
                <a:latin typeface="Times New Roman"/>
                <a:cs typeface="Times New Roman"/>
              </a:rPr>
              <a:t>КРР:</a:t>
            </a:r>
            <a:r>
              <a:rPr lang="ru-RU" sz="2000">
                <a:latin typeface="Times New Roman"/>
                <a:cs typeface="Times New Roman"/>
              </a:rPr>
              <a:t>   Всего выявлено-4случая (2стадия-3,2а стадия-1)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64378" y="5350519"/>
            <a:ext cx="11703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latin typeface="Times New Roman"/>
                <a:cs typeface="Times New Roman"/>
              </a:rPr>
              <a:t>РМЖ:</a:t>
            </a:r>
            <a:r>
              <a:rPr lang="ru-RU" sz="2000">
                <a:latin typeface="Times New Roman"/>
                <a:cs typeface="Times New Roman"/>
              </a:rPr>
              <a:t> Всего выявлено 6 случаев (1 ст. -1;2а стадия-4;2б стадия-1)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5"/>
          <p:cNvSpPr/>
          <p:nvPr/>
        </p:nvSpPr>
        <p:spPr bwMode="auto">
          <a:xfrm>
            <a:off x="3907" y="12760"/>
            <a:ext cx="12192000" cy="1243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>
              <a:defRPr/>
            </a:pPr>
            <a:endParaRPr lang="en-US" sz="50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912355" y="280703"/>
            <a:ext cx="988304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00066"/>
                </a:solidFill>
                <a:latin typeface="Times New Roman"/>
                <a:ea typeface="Times New Roman"/>
              </a:rPr>
              <a:t>Итоги реализации национального проекта «Качественное и доступное здравоохранение для каждого гражданина «Здоровая нация» за 12 мес. 2024 года</a:t>
            </a:r>
            <a:endParaRPr sz="2000">
              <a:solidFill>
                <a:srgbClr val="000066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11022" y="1401218"/>
          <a:ext cx="9684375" cy="4908422"/>
        </p:xfrm>
        <a:graphic>
          <a:graphicData uri="http://schemas.openxmlformats.org/drawingml/2006/table">
            <a:tbl>
              <a:tblPr firstRow="1" firstCol="1" bandRow="1"/>
              <a:tblGrid>
                <a:gridCol w="4402270"/>
                <a:gridCol w="117027"/>
                <a:gridCol w="5165078"/>
              </a:tblGrid>
              <a:tr h="346635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Задачи, показатели, мероприятия</a:t>
                      </a:r>
                      <a:endParaRPr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Исполнение</a:t>
                      </a:r>
                      <a:endParaRPr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346635">
                <a:tc gridSpan="3"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2000" b="1" u="sng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Направление 1. </a:t>
                      </a:r>
                      <a:r>
                        <a:rPr lang="ru-RU" sz="2000" b="1" u="sng">
                          <a:latin typeface="Times New Roman"/>
                          <a:ea typeface="Times New Roman"/>
                        </a:rPr>
                        <a:t>Доступная и качественная медицинская помощь</a:t>
                      </a:r>
                      <a:endParaRPr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66BB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346635">
                <a:tc gridSpan="3"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20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</a:rPr>
                        <a:t>Задача 1</a:t>
                      </a:r>
                      <a:r>
                        <a:rPr lang="ru-RU" sz="2000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</a:rPr>
                        <a:t>. Обеспечение широкого охвата населения услугами здравоохранения</a:t>
                      </a:r>
                      <a:endParaRPr sz="1800">
                        <a:solidFill>
                          <a:srgbClr val="00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1354335">
                <a:tc gridSpan="2"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Мероприятие 1.</a:t>
                      </a:r>
                      <a:r>
                        <a:rPr lang="ru-RU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Повышение доступности дорогостоящих медицинских услуг, в том числе на селе, за счет внедрения ОСМС и увеличения квот   </a:t>
                      </a:r>
                      <a:endParaRPr sz="18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За 12  мес. 2024 года оказано </a:t>
                      </a:r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2134 </a:t>
                      </a: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дорогостоящих услуг на сумму </a:t>
                      </a:r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58 457,5 </a:t>
                      </a: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тыс. тенге</a:t>
                      </a:r>
                      <a:endParaRPr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1100447">
                <a:tc gridSpan="2"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Мероприятие 2. В 2,5 раза повышение средней заработной платы врачей к средней зарплате в экономике</a:t>
                      </a:r>
                      <a:endParaRPr sz="18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kk-KZ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В сравнении с 202</a:t>
                      </a:r>
                      <a:r>
                        <a:rPr lang="ru-RU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kk-KZ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годом в 202</a:t>
                      </a:r>
                      <a:r>
                        <a:rPr lang="ru-RU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kk-KZ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году среднемесячная заработная плата врача составила </a:t>
                      </a:r>
                      <a:r>
                        <a:rPr lang="ru-RU" sz="20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644 840,0 </a:t>
                      </a: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тенге.</a:t>
                      </a:r>
                      <a:endParaRPr sz="20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1354335">
                <a:tc gridSpan="2"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Мероприятие 3. Повышение средней заработной платы среднего медицинского персонала</a:t>
                      </a:r>
                      <a:endParaRPr sz="18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В сравнении с 2023 годом в 2024 году среднемесячная заработная плата среднего медицинского работника составила </a:t>
                      </a:r>
                      <a:r>
                        <a:rPr lang="ru-RU" sz="2000" b="1" i="0" u="none" strike="noStrike">
                          <a:solidFill>
                            <a:srgbClr val="002060"/>
                          </a:solidFill>
                          <a:latin typeface="Times New Roman"/>
                          <a:ea typeface="+mn-ea"/>
                        </a:rPr>
                        <a:t>361 110,0 </a:t>
                      </a: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тенге.</a:t>
                      </a:r>
                      <a:endParaRPr sz="20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8702" y="1754983"/>
            <a:ext cx="1823653" cy="1490729"/>
          </a:xfrm>
          <a:prstGeom prst="rect">
            <a:avLst/>
          </a:prstGeom>
        </p:spPr>
      </p:pic>
      <p:pic>
        <p:nvPicPr>
          <p:cNvPr id="18" name="Рисунок 17" descr="Линейчатая диаграмма с тенденцией к повышению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4"/>
              </a:ext>
            </a:extLst>
          </a:blip>
          <a:stretch/>
        </p:blipFill>
        <p:spPr bwMode="auto">
          <a:xfrm>
            <a:off x="88702" y="4222043"/>
            <a:ext cx="1912055" cy="1912055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 bwMode="auto">
          <a:xfrm>
            <a:off x="372709" y="149894"/>
            <a:ext cx="1025967" cy="96950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28169" y="77122"/>
            <a:ext cx="1115048" cy="1115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5"/>
          <p:cNvSpPr/>
          <p:nvPr/>
        </p:nvSpPr>
        <p:spPr bwMode="auto">
          <a:xfrm>
            <a:off x="3907" y="12760"/>
            <a:ext cx="12192000" cy="1243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>
              <a:defRPr/>
            </a:pPr>
            <a:endParaRPr lang="en-US" sz="50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912355" y="280703"/>
            <a:ext cx="988304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00066"/>
                </a:solidFill>
                <a:latin typeface="Times New Roman"/>
                <a:ea typeface="Times New Roman"/>
              </a:rPr>
              <a:t>Итоги реализации национального проекта «Качественное и доступное здравоохранение для каждого гражданина «Здоровая нация» за 12 мес. 2024 года</a:t>
            </a:r>
            <a:endParaRPr sz="2000">
              <a:solidFill>
                <a:srgbClr val="000066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907" y="1360002"/>
          <a:ext cx="12188093" cy="4946525"/>
        </p:xfrm>
        <a:graphic>
          <a:graphicData uri="http://schemas.openxmlformats.org/drawingml/2006/table">
            <a:tbl>
              <a:tblPr firstRow="1" firstCol="1" bandRow="1"/>
              <a:tblGrid>
                <a:gridCol w="5540398"/>
                <a:gridCol w="6647695"/>
              </a:tblGrid>
              <a:tr h="37786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6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</a:rPr>
                        <a:t>Задача 2. Сохранение здоровья беременных женщин и укрепление здоровья детей</a:t>
                      </a:r>
                      <a:endParaRPr sz="1400">
                        <a:solidFill>
                          <a:srgbClr val="00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7878" marR="37878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788449"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Показатель 1. Увеличение охвата беременных женщин индивидуальным и междисциплинарным дородовым наблюдением </a:t>
                      </a:r>
                      <a:endParaRPr sz="1400">
                        <a:latin typeface="Times New Roman"/>
                        <a:ea typeface="Times New Roman"/>
                      </a:endParaRPr>
                    </a:p>
                  </a:txBody>
                  <a:tcPr marL="37878" marR="37878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За 12 месяцев 2024 года  количество беременных на начало года – 506. Процент охвата беременных женщин индивидуальным и междисциплинарным дородовым наблюдением составляет – 85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sz="1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7878" marR="37878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518417"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Мероприятие 3. Раннее активное выявление беременности до 10 недель медицинскими работниками </a:t>
                      </a:r>
                      <a:endParaRPr sz="1400">
                        <a:latin typeface="Times New Roman"/>
                        <a:ea typeface="Times New Roman"/>
                      </a:endParaRPr>
                    </a:p>
                  </a:txBody>
                  <a:tcPr marL="37878" marR="37878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За 12 месяцев  2024 года  количество беременных на конец года –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354. 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Взято на учет 849</a:t>
                      </a:r>
                      <a:r>
                        <a:rPr lang="ru-RU" sz="1400" b="1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беременных, из них  до 12 недель взято на учет –766 </a:t>
                      </a:r>
                      <a:r>
                        <a:rPr lang="ru-RU" sz="1400" b="1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kk-KZ" sz="1400" b="1">
                          <a:latin typeface="Times New Roman"/>
                          <a:ea typeface="Times New Roman"/>
                        </a:rPr>
                        <a:t>90,2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%).</a:t>
                      </a:r>
                      <a:endParaRPr sz="1400">
                        <a:latin typeface="Times New Roman"/>
                        <a:ea typeface="Times New Roman"/>
                      </a:endParaRPr>
                    </a:p>
                  </a:txBody>
                  <a:tcPr marL="37878" marR="37878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788449"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Мероприятие 5. Выделение квот на проведение экстракорпорального оплодотворения (ЭКО) для семей, испытывающих проблемы с репродуктивным здоровьем</a:t>
                      </a:r>
                      <a:endParaRPr sz="1400">
                        <a:latin typeface="Times New Roman"/>
                        <a:ea typeface="Times New Roman"/>
                      </a:endParaRPr>
                    </a:p>
                  </a:txBody>
                  <a:tcPr marL="37878" marR="37878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За 12 месяцев текущего года по программе 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ЭКО «Сәби- Ана»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получено 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квот, из них у 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4х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наступила беременность, из них 0-выкидышей,3 программ без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эффективные, 1-готовятся на подсадку. Роды-1.</a:t>
                      </a:r>
                      <a:endParaRPr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7878" marR="37878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743092"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Показатель 2. Увеличение охвата детей до 1 года проактивным наблюдением и скринингами</a:t>
                      </a:r>
                      <a:endParaRPr sz="1400">
                        <a:latin typeface="Times New Roman"/>
                        <a:ea typeface="Times New Roman"/>
                      </a:endParaRPr>
                    </a:p>
                  </a:txBody>
                  <a:tcPr marL="37878" marR="37878" marT="0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Количество детей до  года  за 12 месяцев 2024 года - 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611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. Из них проактивным наблюдением и скринингами охвачено 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– 611 – 99,4 %.</a:t>
                      </a:r>
                      <a:endParaRPr sz="1400">
                        <a:latin typeface="Times New Roman"/>
                        <a:ea typeface="Times New Roman"/>
                      </a:endParaRPr>
                    </a:p>
                  </a:txBody>
                  <a:tcPr marL="37878" marR="37878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788449"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Мероприятие 2. Внедрение современных программ пренатальной диагностики, отвечающих международным стандартам</a:t>
                      </a:r>
                      <a:endParaRPr sz="1400">
                        <a:latin typeface="Times New Roman"/>
                        <a:ea typeface="Times New Roman"/>
                      </a:endParaRPr>
                    </a:p>
                  </a:txBody>
                  <a:tcPr marL="37878" marR="37878" marT="0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Количество беременных за 12 месяцев 2024 года взято -849. За  2024 год прошли пренатальный скрининг (УЗИ скрининг – </a:t>
                      </a: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 скрининг-755 </a:t>
                      </a:r>
                      <a:r>
                        <a:rPr lang="ru-RU" sz="1400" b="1" i="0">
                          <a:latin typeface="Times New Roman"/>
                          <a:ea typeface="Times New Roman"/>
                        </a:rPr>
                        <a:t>(81,0%), 2 скрининг – 754 (81,0 %), 3 скрининг-631 (68,0%) 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биохимический скрининг – </a:t>
                      </a:r>
                      <a:r>
                        <a:rPr lang="ru-RU" sz="1400" b="1">
                          <a:latin typeface="Times New Roman"/>
                          <a:ea typeface="Times New Roman"/>
                        </a:rPr>
                        <a:t>709 (</a:t>
                      </a:r>
                      <a:r>
                        <a:rPr lang="ru-RU" sz="1400" b="1" i="1">
                          <a:latin typeface="Times New Roman"/>
                          <a:ea typeface="Times New Roman"/>
                        </a:rPr>
                        <a:t>76,0%).</a:t>
                      </a:r>
                      <a:endParaRPr sz="1400" b="1" i="1">
                        <a:latin typeface="Times New Roman"/>
                        <a:ea typeface="Times New Roman"/>
                      </a:endParaRPr>
                    </a:p>
                  </a:txBody>
                  <a:tcPr marL="37878" marR="37878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941809"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Показатель 3. Увеличение охвата медицинской реабилитацией детей с ограниченными возможностями</a:t>
                      </a:r>
                      <a:endParaRPr sz="14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 </a:t>
                      </a:r>
                      <a:endParaRPr sz="1400">
                        <a:latin typeface="Times New Roman"/>
                        <a:ea typeface="Times New Roman"/>
                      </a:endParaRPr>
                    </a:p>
                  </a:txBody>
                  <a:tcPr marL="37878" marR="37878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Всего детского населения – 14683, из них детей- инвалидов – 189, впервые установленные – 31. Охвачено реабилитацией – 86 (45,7%) детей.</a:t>
                      </a:r>
                      <a:endParaRPr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9" name="Овал 8"/>
          <p:cNvSpPr/>
          <p:nvPr/>
        </p:nvSpPr>
        <p:spPr bwMode="auto">
          <a:xfrm>
            <a:off x="372710" y="149894"/>
            <a:ext cx="1025967" cy="96950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28170" y="77122"/>
            <a:ext cx="1115048" cy="1115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5"/>
          <p:cNvSpPr/>
          <p:nvPr/>
        </p:nvSpPr>
        <p:spPr bwMode="auto">
          <a:xfrm>
            <a:off x="3907" y="12760"/>
            <a:ext cx="12192000" cy="1243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>
              <a:defRPr/>
            </a:pPr>
            <a:endParaRPr lang="en-US" sz="50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912355" y="280703"/>
            <a:ext cx="988304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00066"/>
                </a:solidFill>
                <a:latin typeface="Times New Roman"/>
                <a:ea typeface="Times New Roman"/>
              </a:rPr>
              <a:t>Итоги реализации национального проекта «Качественное и доступное здравоохранение для каждого гражданина «Здоровая нация» за 12 мес. 2024 года</a:t>
            </a:r>
            <a:endParaRPr sz="2000">
              <a:solidFill>
                <a:srgbClr val="000066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6541" y="1229796"/>
          <a:ext cx="11985149" cy="5419740"/>
        </p:xfrm>
        <a:graphic>
          <a:graphicData uri="http://schemas.openxmlformats.org/drawingml/2006/table">
            <a:tbl>
              <a:tblPr firstRow="1" firstCol="1" bandRow="1"/>
              <a:tblGrid>
                <a:gridCol w="4870198"/>
                <a:gridCol w="123612"/>
                <a:gridCol w="6991339"/>
              </a:tblGrid>
              <a:tr h="319687">
                <a:tc gridSpan="3"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Направление 3. Д</a:t>
                      </a:r>
                      <a:r>
                        <a:rPr lang="kk-KZ" sz="1800" b="1">
                          <a:latin typeface="Times New Roman"/>
                          <a:ea typeface="Times New Roman"/>
                        </a:rPr>
                        <a:t>оступные лекарственные средства и медицинские изделия отечественного производства </a:t>
                      </a:r>
                      <a:endParaRPr sz="2000">
                        <a:latin typeface="Times New Roman"/>
                        <a:ea typeface="Times New Roman"/>
                      </a:endParaRPr>
                    </a:p>
                  </a:txBody>
                  <a:tcPr marL="37649" marR="37649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66BB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92354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Показатель 2. Доля закупа лекарственных средств и медицинских изделий с местным содержанием через систему единой дистрибуции в рамках ГОБМП и ОСМС</a:t>
                      </a:r>
                      <a:endParaRPr sz="1400">
                        <a:latin typeface="Times New Roman"/>
                        <a:ea typeface="Times New Roman"/>
                      </a:endParaRPr>
                    </a:p>
                  </a:txBody>
                  <a:tcPr marL="37649" marR="37649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kk-KZ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 2024 году д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оля закупа лекарственных средств и медицинских изделий с местным содержанием через систему Единой дистрибуции в рамках ГОБМП и ОСМС</a:t>
                      </a:r>
                      <a:r>
                        <a:rPr lang="kk-KZ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по поликлинике составила 100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r>
                        <a:rPr lang="kk-KZ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kk-KZ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900 103 122,55 </a:t>
                      </a:r>
                      <a:r>
                        <a:rPr lang="kk-KZ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тенге</a:t>
                      </a:r>
                      <a:r>
                        <a:rPr lang="kk-KZ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) </a:t>
                      </a:r>
                      <a:endParaRPr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7649" marR="37649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99458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Мероприятие 1. Определение, утверждение, мониторинг выполнения целевых индикаторов (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KPI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 по планированию и обеспеченности регионов лекарственными средствами, медицинскими изделиями в рамках ГОБПМ и ОСМС</a:t>
                      </a:r>
                      <a:endParaRPr sz="1400">
                        <a:latin typeface="Times New Roman"/>
                        <a:ea typeface="Times New Roman"/>
                      </a:endParaRPr>
                    </a:p>
                  </a:txBody>
                  <a:tcPr marL="37649" marR="37649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Фактически поставлено лекарственных средств в аптеку на сумму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900 103 122,55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тенге.</a:t>
                      </a:r>
                      <a:endParaRPr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49" marR="37649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319687">
                <a:tc gridSpan="3"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Направление 4. Увеличение доли населения, ведущего здоровый образ жизни, и развитие массового спорта</a:t>
                      </a:r>
                      <a:endParaRPr sz="1800">
                        <a:latin typeface="Times New Roman"/>
                        <a:ea typeface="Times New Roman"/>
                      </a:endParaRPr>
                    </a:p>
                  </a:txBody>
                  <a:tcPr marL="37649" marR="37649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66BB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284165">
                <a:tc gridSpan="3"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Задача 1. </a:t>
                      </a: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Выбор людей в пользу здоровья</a:t>
                      </a:r>
                      <a:endParaRPr sz="1600">
                        <a:latin typeface="Times New Roman"/>
                        <a:ea typeface="Times New Roman"/>
                      </a:endParaRPr>
                    </a:p>
                  </a:txBody>
                  <a:tcPr marL="37649" marR="37649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284165">
                <a:tc gridSpan="3"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Показатель 1. Увеличение доли граждан Казахстана, ведущего здоровый образ жизни </a:t>
                      </a:r>
                      <a:endParaRPr sz="1600">
                        <a:latin typeface="Times New Roman"/>
                        <a:ea typeface="Times New Roman"/>
                      </a:endParaRPr>
                    </a:p>
                  </a:txBody>
                  <a:tcPr marL="37649" marR="37649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1725583"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Мероприятие 3. Расшир</a:t>
                      </a:r>
                      <a:r>
                        <a:rPr lang="kk-K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ение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доступ</a:t>
                      </a:r>
                      <a:r>
                        <a:rPr lang="kk-KZ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населения к информации о репродуктивном здоровье</a:t>
                      </a:r>
                      <a:endParaRPr sz="1400">
                        <a:latin typeface="Times New Roman"/>
                        <a:ea typeface="Times New Roman"/>
                      </a:endParaRPr>
                    </a:p>
                  </a:txBody>
                  <a:tcPr marL="37649" marR="37649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Проводится разъяснительная работа о репродуктивном здоровье среди подростков и ЖФВ в виде лекций, бесед, статьи в газету, круглых столов. За 12 мес 2024 года в кабинете планирования семьи получили консультацию 4 012 человек. Разработан маршрут движения женщин фертильного возраста, для своевременного консультирования по вопросам планирования. </a:t>
                      </a:r>
                      <a:r>
                        <a:rPr lang="kk-KZ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Количество ЖФВ – 11 308 из них охвачены контрацепцией – 6678 – 46,0%.В группе 2В состоит 144 женщины с АПП к беременности, охват контрацепцией – 100%. Беременная с АПП-2</a:t>
                      </a:r>
                      <a:endParaRPr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7649" marR="37649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568332">
                <a:tc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Показатель 3. Снижение заболеваемости ожирением среди детей (0-14 лет)</a:t>
                      </a:r>
                      <a:endParaRPr sz="1400">
                        <a:latin typeface="Times New Roman"/>
                        <a:ea typeface="Times New Roman"/>
                      </a:endParaRPr>
                    </a:p>
                  </a:txBody>
                  <a:tcPr marL="37649" marR="37649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kk-KZ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За 12 мес. 2024 года показатель заболеваемости ожирением детей 0 – 14 лет составляет –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40,0</a:t>
                      </a:r>
                      <a:r>
                        <a:rPr lang="kk-KZ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7649" marR="37649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Овал 8"/>
          <p:cNvSpPr/>
          <p:nvPr/>
        </p:nvSpPr>
        <p:spPr bwMode="auto">
          <a:xfrm>
            <a:off x="301688" y="114749"/>
            <a:ext cx="1025967" cy="96950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7148" y="41977"/>
            <a:ext cx="1115048" cy="1115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27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5"/>
          <p:cNvSpPr/>
          <p:nvPr/>
        </p:nvSpPr>
        <p:spPr bwMode="auto">
          <a:xfrm>
            <a:off x="3907" y="12761"/>
            <a:ext cx="12192000" cy="11326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>
                <a:solidFill>
                  <a:schemeClr val="bg1"/>
                </a:solidFill>
                <a:latin typeface="Century Gothic"/>
                <a:cs typeface="Arial"/>
              </a:rPr>
              <a:t>Достижение целевых индикаторов</a:t>
            </a:r>
            <a:endParaRPr/>
          </a:p>
        </p:txBody>
      </p:sp>
      <p:pic>
        <p:nvPicPr>
          <p:cNvPr id="6" name="Рисунок 5" descr="Линейчатая диаграмма с тенденцией к повышению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3"/>
              </a:ext>
            </a:extLst>
          </a:blip>
          <a:stretch/>
        </p:blipFill>
        <p:spPr bwMode="auto">
          <a:xfrm>
            <a:off x="9667644" y="211960"/>
            <a:ext cx="1405169" cy="9334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1835465" y="1272375"/>
            <a:ext cx="8758237" cy="461665"/>
          </a:xfrm>
          <a:prstGeom prst="rect">
            <a:avLst/>
          </a:prstGeom>
          <a:solidFill>
            <a:srgbClr val="66BB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k-KZ" sz="2400" b="1">
                <a:solidFill>
                  <a:srgbClr val="FFFF00"/>
                </a:solidFill>
                <a:latin typeface="Times New Roman"/>
                <a:ea typeface="Times New Roman"/>
              </a:rPr>
              <a:t>Общие индикаторы  KPI </a:t>
            </a:r>
            <a:r>
              <a:rPr lang="ru-RU" sz="2400" b="1">
                <a:solidFill>
                  <a:srgbClr val="FFFF00"/>
                </a:solidFill>
                <a:latin typeface="Times New Roman"/>
                <a:ea typeface="Times New Roman"/>
              </a:rPr>
              <a:t>за 12 мес. 2024 г.</a:t>
            </a:r>
            <a:endParaRPr sz="2400">
              <a:solidFill>
                <a:srgbClr val="FFFF00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27719" y="1799543"/>
          <a:ext cx="11144375" cy="4960801"/>
        </p:xfrm>
        <a:graphic>
          <a:graphicData uri="http://schemas.openxmlformats.org/drawingml/2006/table">
            <a:tbl>
              <a:tblPr/>
              <a:tblGrid>
                <a:gridCol w="747141"/>
                <a:gridCol w="2874640"/>
                <a:gridCol w="2551189"/>
                <a:gridCol w="2648000"/>
                <a:gridCol w="2323404"/>
              </a:tblGrid>
              <a:tr h="21431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sngStrike">
                          <a:solidFill>
                            <a:srgbClr val="000000"/>
                          </a:solidFill>
                          <a:latin typeface="Calibri"/>
                        </a:rPr>
                        <a:t>№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3" marR="4763" marT="4763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>
                          <a:solidFill>
                            <a:srgbClr val="333333"/>
                          </a:solidFill>
                          <a:latin typeface="Times New Roman"/>
                        </a:rPr>
                        <a:t>Наименование индикаторов</a:t>
                      </a:r>
                      <a:endParaRPr/>
                    </a:p>
                  </a:txBody>
                  <a:tcPr marL="4763" marR="4763" marT="4763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>
                          <a:solidFill>
                            <a:srgbClr val="343434"/>
                          </a:solidFill>
                          <a:latin typeface="Times New Roman"/>
                        </a:rPr>
                        <a:t>Пороговое значение</a:t>
                      </a:r>
                      <a:endParaRPr/>
                    </a:p>
                  </a:txBody>
                  <a:tcPr marL="4763" marR="4763" marT="4763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Баллы</a:t>
                      </a:r>
                      <a:endParaRPr/>
                    </a:p>
                  </a:txBody>
                  <a:tcPr marL="4763" marR="4763" marT="4763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1" i="0" u="none" strike="noStrike">
                          <a:solidFill>
                            <a:srgbClr val="3B3B3B"/>
                          </a:solidFill>
                          <a:latin typeface="Times New Roman"/>
                        </a:rPr>
                        <a:t>В</a:t>
                      </a:r>
                      <a:r>
                        <a:rPr lang="en-US" sz="1400" b="1" i="0" u="none" strike="noStrike">
                          <a:solidFill>
                            <a:srgbClr val="3B3B3B"/>
                          </a:solidFill>
                          <a:latin typeface="Times New Roman"/>
                        </a:rPr>
                        <a:t>ce</a:t>
                      </a:r>
                      <a:r>
                        <a:rPr lang="ru-RU" sz="1400" b="1" i="0" u="none" strike="noStrike">
                          <a:solidFill>
                            <a:srgbClr val="3B3B3B"/>
                          </a:solidFill>
                          <a:latin typeface="Times New Roman"/>
                        </a:rPr>
                        <a:t>г</a:t>
                      </a:r>
                      <a:r>
                        <a:rPr lang="en-US" sz="1400" b="1" i="0" u="none" strike="noStrike">
                          <a:solidFill>
                            <a:srgbClr val="3B3B3B"/>
                          </a:solidFill>
                          <a:latin typeface="Times New Roman"/>
                        </a:rPr>
                        <a:t>o</a:t>
                      </a:r>
                      <a:endParaRPr/>
                    </a:p>
                  </a:txBody>
                  <a:tcPr marL="42866" marR="4763" marT="4763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3357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/>
                    </a:p>
                  </a:txBody>
                  <a:tcPr marL="4763" marR="4763" marT="4763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>
                          <a:solidFill>
                            <a:srgbClr val="2F2F2F"/>
                          </a:solidFill>
                          <a:latin typeface="Times New Roman"/>
                        </a:rPr>
                        <a:t>Кредиторская задолженность долгосрочная</a:t>
                      </a:r>
                      <a:endParaRPr/>
                    </a:p>
                  </a:txBody>
                  <a:tcPr marL="4763" marR="4763" marT="4763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>
                          <a:solidFill>
                            <a:srgbClr val="333333"/>
                          </a:solidFill>
                          <a:latin typeface="Times New Roman"/>
                        </a:rPr>
                        <a:t>100% отсутствие</a:t>
                      </a:r>
                      <a:endParaRPr/>
                    </a:p>
                  </a:txBody>
                  <a:tcPr marL="4763" marR="4763" marT="4763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>
                          <a:solidFill>
                            <a:srgbClr val="2F2F2F"/>
                          </a:solidFill>
                          <a:latin typeface="Times New Roman"/>
                        </a:rPr>
                        <a:t>По </a:t>
                      </a:r>
                      <a:r>
                        <a:rPr lang="ru-RU" sz="1400" b="1" i="0" u="none" strike="noStrike">
                          <a:solidFill>
                            <a:srgbClr val="1F1F1F"/>
                          </a:solidFill>
                          <a:latin typeface="Times New Roman"/>
                        </a:rPr>
                        <a:t>итогам </a:t>
                      </a:r>
                      <a:r>
                        <a:rPr lang="ru-RU" sz="1400" b="1" i="0" u="none" strike="noStrike">
                          <a:solidFill>
                            <a:srgbClr val="282828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400" b="1" i="0" u="none" strike="noStrike">
                          <a:solidFill>
                            <a:srgbClr val="3B3B3B"/>
                          </a:solidFill>
                          <a:latin typeface="Times New Roman"/>
                        </a:rPr>
                        <a:t>года </a:t>
                      </a:r>
                      <a:r>
                        <a:rPr lang="ru-RU" sz="1400" b="1" i="0" u="none" strike="noStrike">
                          <a:solidFill>
                            <a:srgbClr val="343434"/>
                          </a:solidFill>
                          <a:latin typeface="Times New Roman"/>
                        </a:rPr>
                        <a:t>100% Отсутствие — 5 6,  Наличие — 0 6</a:t>
                      </a:r>
                      <a:endParaRPr lang="ru-RU" sz="1400" b="1" i="0" u="none" strike="noStrike">
                        <a:solidFill>
                          <a:srgbClr val="2F2F2F"/>
                        </a:solidFill>
                        <a:latin typeface="Times New Roman"/>
                      </a:endParaRPr>
                    </a:p>
                  </a:txBody>
                  <a:tcPr marL="4763" marR="4763" marT="4763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Отсутствует -5 б</a:t>
                      </a:r>
                      <a:endParaRPr/>
                    </a:p>
                  </a:txBody>
                  <a:tcPr marL="4763" marR="4763" marT="4763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3357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/>
                    </a:p>
                  </a:txBody>
                  <a:tcPr marL="4763" marR="4763" marT="4763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Обоснованные  жалобы за отчетный период (по данным ДККМФД)</a:t>
                      </a:r>
                      <a:endParaRPr/>
                    </a:p>
                  </a:txBody>
                  <a:tcPr marL="4763" marR="4763" marT="4763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100% отсутствие</a:t>
                      </a:r>
                      <a:endParaRPr/>
                    </a:p>
                  </a:txBody>
                  <a:tcPr marL="4763" marR="4763" marT="4763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>
                          <a:solidFill>
                            <a:srgbClr val="1C1C1C"/>
                          </a:solidFill>
                          <a:latin typeface="Times New Roman"/>
                        </a:rPr>
                        <a:t>Отсутствие </a:t>
                      </a:r>
                      <a:r>
                        <a:rPr lang="ru-RU" sz="1400" b="1" i="0" u="none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-5 </a:t>
                      </a:r>
                      <a:r>
                        <a:rPr lang="ru-RU" sz="1400" b="1" i="0" u="none" strike="noStrike">
                          <a:solidFill>
                            <a:srgbClr val="343434"/>
                          </a:solidFill>
                          <a:latin typeface="Times New Roman"/>
                        </a:rPr>
                        <a:t>б Наличие — 0 6</a:t>
                      </a:r>
                      <a:endParaRPr lang="ru-RU" sz="1400" b="1" i="0" u="none" strike="noStrike">
                        <a:solidFill>
                          <a:srgbClr val="1C1C1C"/>
                        </a:solidFill>
                        <a:latin typeface="Times New Roman"/>
                      </a:endParaRPr>
                    </a:p>
                  </a:txBody>
                  <a:tcPr marL="4763" marR="4763" marT="4763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Отсутствует -5 б</a:t>
                      </a:r>
                    </a:p>
                  </a:txBody>
                  <a:tcPr marL="4763" marR="4763" marT="4763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3357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/>
                    </a:p>
                  </a:txBody>
                  <a:tcPr marL="4763" marR="4763" marT="4763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>
                          <a:solidFill>
                            <a:srgbClr val="363636"/>
                          </a:solidFill>
                          <a:latin typeface="Times New Roman"/>
                        </a:rPr>
                        <a:t>Уровень оснащенности медицинских организаций медицинской техникой</a:t>
                      </a:r>
                      <a:endParaRPr/>
                    </a:p>
                  </a:txBody>
                  <a:tcPr marL="4763" marR="4763" marT="4763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>
                          <a:solidFill>
                            <a:srgbClr val="3D3D3D"/>
                          </a:solidFill>
                          <a:latin typeface="Times New Roman"/>
                        </a:rPr>
                        <a:t>Не </a:t>
                      </a:r>
                      <a:r>
                        <a:rPr lang="ru-RU" sz="1400" b="1" i="0" u="none" strike="noStrike">
                          <a:solidFill>
                            <a:srgbClr val="2B2B2B"/>
                          </a:solidFill>
                          <a:latin typeface="Times New Roman"/>
                        </a:rPr>
                        <a:t>менее 95%</a:t>
                      </a:r>
                      <a:endParaRPr lang="ru-RU" sz="1400" b="1" i="0" u="none" strike="noStrike">
                        <a:solidFill>
                          <a:srgbClr val="3D3D3D"/>
                        </a:solidFill>
                        <a:latin typeface="Times New Roman"/>
                      </a:endParaRPr>
                    </a:p>
                  </a:txBody>
                  <a:tcPr marL="4763" marR="4763" marT="4763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>
                          <a:solidFill>
                            <a:srgbClr val="363636"/>
                          </a:solidFill>
                          <a:latin typeface="Times New Roman"/>
                        </a:rPr>
                        <a:t>Более </a:t>
                      </a:r>
                      <a:r>
                        <a:rPr lang="ru-RU" sz="1400" b="1" i="0" u="none" strike="noStrike">
                          <a:solidFill>
                            <a:srgbClr val="343434"/>
                          </a:solidFill>
                          <a:latin typeface="Times New Roman"/>
                        </a:rPr>
                        <a:t>95% </a:t>
                      </a:r>
                      <a:r>
                        <a:rPr lang="ru-RU" sz="1400" b="1" i="0" u="none" strike="noStrike">
                          <a:solidFill>
                            <a:srgbClr val="74413F"/>
                          </a:solidFill>
                          <a:latin typeface="Times New Roman"/>
                        </a:rPr>
                        <a:t>— </a:t>
                      </a:r>
                      <a:r>
                        <a:rPr lang="ru-RU" sz="1400" b="1" i="0" u="none" strike="noStrike">
                          <a:solidFill>
                            <a:srgbClr val="313131"/>
                          </a:solidFill>
                          <a:latin typeface="Times New Roman"/>
                        </a:rPr>
                        <a:t>5 </a:t>
                      </a:r>
                      <a:r>
                        <a:rPr lang="ru-RU" sz="1400" b="1" i="0" u="none" strike="noStrike">
                          <a:solidFill>
                            <a:srgbClr val="383838"/>
                          </a:solidFill>
                          <a:latin typeface="Times New Roman"/>
                        </a:rPr>
                        <a:t>б Менее 95% — 0 6</a:t>
                      </a:r>
                      <a:endParaRPr lang="ru-RU" sz="1400" b="1" i="0" u="none" strike="noStrike">
                        <a:solidFill>
                          <a:srgbClr val="363636"/>
                        </a:solidFill>
                        <a:latin typeface="Times New Roman"/>
                      </a:endParaRPr>
                    </a:p>
                  </a:txBody>
                  <a:tcPr marL="4763" marR="4763" marT="4763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99.1%-5б</a:t>
                      </a:r>
                      <a:endParaRPr/>
                    </a:p>
                  </a:txBody>
                  <a:tcPr marL="4763" marR="4763" marT="4763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6246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/>
                    </a:p>
                  </a:txBody>
                  <a:tcPr marL="4763" marR="4763" marT="4763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>
                          <a:solidFill>
                            <a:srgbClr val="313131"/>
                          </a:solidFill>
                          <a:latin typeface="Times New Roman"/>
                        </a:rPr>
                        <a:t>Доля </a:t>
                      </a:r>
                      <a:r>
                        <a:rPr lang="ru-RU" sz="1400" b="1" i="0" u="none" strike="noStrike">
                          <a:solidFill>
                            <a:srgbClr val="2B2B2B"/>
                          </a:solidFill>
                          <a:latin typeface="Times New Roman"/>
                        </a:rPr>
                        <a:t>медицинских организаций, внедривших системы обработки, хранения и передачи медицинских изображений и интегрированных с цифровыми медицинскими аппаратами (PACS)</a:t>
                      </a:r>
                      <a:endParaRPr lang="ru-RU" sz="1400" b="1" i="0" u="none" strike="noStrike">
                        <a:solidFill>
                          <a:srgbClr val="313131"/>
                        </a:solidFill>
                        <a:latin typeface="Times New Roman"/>
                      </a:endParaRPr>
                    </a:p>
                  </a:txBody>
                  <a:tcPr marL="4763" marR="4763" marT="4763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>
                          <a:solidFill>
                            <a:srgbClr val="2D2D2D"/>
                          </a:solidFill>
                          <a:latin typeface="Times New Roman"/>
                        </a:rPr>
                        <a:t>Наличие</a:t>
                      </a:r>
                      <a:endParaRPr/>
                    </a:p>
                  </a:txBody>
                  <a:tcPr marL="4763" marR="4763" marT="4763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>
                          <a:solidFill>
                            <a:srgbClr val="363636"/>
                          </a:solidFill>
                          <a:latin typeface="Times New Roman"/>
                        </a:rPr>
                        <a:t>Наличие </a:t>
                      </a:r>
                      <a:r>
                        <a:rPr lang="ru-RU" sz="1400" b="1" i="0" u="none" strike="noStrike">
                          <a:solidFill>
                            <a:srgbClr val="282828"/>
                          </a:solidFill>
                          <a:latin typeface="Times New Roman"/>
                        </a:rPr>
                        <a:t>— </a:t>
                      </a:r>
                      <a:r>
                        <a:rPr lang="ru-RU" sz="1400" b="1" i="0" u="none" strike="noStrike">
                          <a:solidFill>
                            <a:srgbClr val="131313"/>
                          </a:solidFill>
                          <a:latin typeface="Times New Roman"/>
                        </a:rPr>
                        <a:t>56.Осутствие — 0 6.</a:t>
                      </a:r>
                      <a:endParaRPr lang="ru-RU" sz="1400" b="1" i="0" u="none" strike="noStrike">
                        <a:solidFill>
                          <a:srgbClr val="363636"/>
                        </a:solidFill>
                        <a:latin typeface="Times New Roman"/>
                      </a:endParaRPr>
                    </a:p>
                  </a:txBody>
                  <a:tcPr marL="4763" marR="4763" marT="4763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Наличие-5б</a:t>
                      </a:r>
                      <a:endParaRPr/>
                    </a:p>
                  </a:txBody>
                  <a:tcPr marL="4763" marR="4763" marT="4763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4414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/>
                    </a:p>
                  </a:txBody>
                  <a:tcPr marL="4763" marR="4763" marT="4763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>
                          <a:solidFill>
                            <a:srgbClr val="313131"/>
                          </a:solidFill>
                          <a:latin typeface="Times New Roman"/>
                        </a:rPr>
                        <a:t>Соответствие коек (КС и СЗТ) в ИС СУР с утвержденным приказом УОЗ   </a:t>
                      </a:r>
                    </a:p>
                  </a:txBody>
                  <a:tcPr marL="4763" marR="4763" marT="4763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>
                          <a:solidFill>
                            <a:srgbClr val="2D2D2D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4763" marR="4763" marT="4763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>
                          <a:solidFill>
                            <a:srgbClr val="363636"/>
                          </a:solidFill>
                          <a:latin typeface="Times New Roman"/>
                        </a:rPr>
                        <a:t>Соответствие -5 баллов </a:t>
                      </a:r>
                      <a:endParaRPr lang="ru-RU" sz="1400" b="1" i="0" u="none" strike="noStrike">
                        <a:solidFill>
                          <a:srgbClr val="131313"/>
                        </a:solidFill>
                        <a:latin typeface="Times New Roman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400" b="1" i="0" u="none" strike="noStrike">
                          <a:solidFill>
                            <a:srgbClr val="131313"/>
                          </a:solidFill>
                          <a:latin typeface="Times New Roman"/>
                        </a:rPr>
                        <a:t>Не соотвествие-0 баллов</a:t>
                      </a:r>
                      <a:endParaRPr lang="ru-RU" sz="1400" b="1" i="0" u="none" strike="noStrike">
                        <a:solidFill>
                          <a:srgbClr val="363636"/>
                        </a:solidFill>
                        <a:latin typeface="Times New Roman"/>
                      </a:endParaRPr>
                    </a:p>
                  </a:txBody>
                  <a:tcPr marL="4763" marR="4763" marT="4763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Соответсвует-5б</a:t>
                      </a:r>
                    </a:p>
                  </a:txBody>
                  <a:tcPr marL="4763" marR="4763" marT="4763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420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/>
                    </a:p>
                  </a:txBody>
                  <a:tcPr marL="4763" marR="4763" marT="4763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800" b="1" i="0" u="none" strike="noStrike">
                          <a:solidFill>
                            <a:srgbClr val="343434"/>
                          </a:solidFill>
                          <a:latin typeface="Times New Roman"/>
                        </a:rPr>
                        <a:t>Итого:</a:t>
                      </a:r>
                      <a:endParaRPr/>
                    </a:p>
                  </a:txBody>
                  <a:tcPr marL="4763" marR="4763" marT="4763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4763" marR="4763" marT="4763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4763" marR="4763" marT="4763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б</a:t>
                      </a:r>
                      <a:endParaRPr/>
                    </a:p>
                  </a:txBody>
                  <a:tcPr marL="4763" marR="4763" marT="4763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Овал 10"/>
          <p:cNvSpPr/>
          <p:nvPr/>
        </p:nvSpPr>
        <p:spPr bwMode="auto">
          <a:xfrm>
            <a:off x="353966" y="91706"/>
            <a:ext cx="906663" cy="96473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72562" y="30361"/>
            <a:ext cx="1115048" cy="1115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28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5"/>
          <p:cNvSpPr/>
          <p:nvPr/>
        </p:nvSpPr>
        <p:spPr bwMode="auto">
          <a:xfrm>
            <a:off x="0" y="-29630"/>
            <a:ext cx="12192000" cy="8424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>
              <a:defRPr/>
            </a:pPr>
            <a:endParaRPr lang="en-US" sz="50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2457451" y="195371"/>
            <a:ext cx="9320212" cy="400110"/>
          </a:xfrm>
          <a:prstGeom prst="rect">
            <a:avLst/>
          </a:prstGeom>
          <a:solidFill>
            <a:srgbClr val="66BB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FFFF00"/>
                </a:solidFill>
                <a:latin typeface="Times New Roman"/>
                <a:ea typeface="Times New Roman"/>
              </a:rPr>
              <a:t>Индикаторы оценки качества мед. услуг для МО, оказывающих ПМСП</a:t>
            </a:r>
            <a:endParaRPr sz="2000">
              <a:solidFill>
                <a:srgbClr val="FFFF00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33165" y="1003727"/>
          <a:ext cx="11949344" cy="5508577"/>
        </p:xfrm>
        <a:graphic>
          <a:graphicData uri="http://schemas.openxmlformats.org/drawingml/2006/table">
            <a:tbl>
              <a:tblPr/>
              <a:tblGrid>
                <a:gridCol w="261184"/>
                <a:gridCol w="4875092"/>
                <a:gridCol w="2483932"/>
                <a:gridCol w="2616998"/>
                <a:gridCol w="1712138"/>
              </a:tblGrid>
              <a:tr h="449526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индикаторов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1" marR="4781" marT="4781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Пороговое значение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1" marR="4781" marT="4781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Баллы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1" marR="4781" marT="4781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03255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дистанционных медицинских услуг, оказанных населению</a:t>
                      </a:r>
                      <a:endParaRPr sz="1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1" marR="4781" marT="4781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5%</a:t>
                      </a:r>
                      <a:endParaRPr sz="12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1" marR="4781" marT="4781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Более 5%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 5 б</a:t>
                      </a:r>
                      <a:r>
                        <a:rPr lang="kk-KZ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Менее 5 %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 б</a:t>
                      </a:r>
                      <a:endParaRPr sz="12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5%-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б</a:t>
                      </a:r>
                      <a:endParaRPr sz="12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1" marR="4781" marT="4781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03255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kk-KZ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Отсутствие младенческой смертности на дому</a:t>
                      </a:r>
                      <a:endParaRPr sz="1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1" marR="4781" marT="4781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Отсутствие</a:t>
                      </a:r>
                      <a:endParaRPr sz="12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1" marR="4781" marT="4781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Отсутствие – 5 б</a:t>
                      </a:r>
                      <a:r>
                        <a:rPr lang="kk-KZ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Наличие -0 б</a:t>
                      </a:r>
                      <a:endParaRPr sz="12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Наличие-0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б.</a:t>
                      </a:r>
                      <a:endParaRPr sz="12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1" marR="4781" marT="4781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89054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kk-KZ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Охват скрининговыми осмотрами </a:t>
                      </a:r>
                      <a:endParaRPr sz="1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1" marR="4781" marT="4781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sz="12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1" marR="4781" marT="4781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100%-5 б, Менее 100%-0 б</a:t>
                      </a:r>
                      <a:endParaRPr sz="12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–5 б.</a:t>
                      </a:r>
                      <a:endParaRPr sz="12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1" marR="4781" marT="4781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01007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endParaRPr lang="ru-RU" sz="14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Заболеваемость ожирением среди детей (0-14 лет)</a:t>
                      </a:r>
                      <a:endParaRPr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1" marR="4781" marT="4781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148,7 на 100 тыс. населения того же возраста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1" marR="4781" marT="4781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148,7 и менее – 5 б</a:t>
                      </a:r>
                      <a:r>
                        <a:rPr lang="kk-KZ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Более 148,7 – 0 б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- 5 б.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1" marR="4781" marT="4781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03255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посещений организаций здравоохранения, оказывающих ПМСП, на одного жителя в год</a:t>
                      </a:r>
                      <a:endParaRPr sz="1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1" marR="4781" marT="4781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kk-KZ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6,05</a:t>
                      </a:r>
                      <a:endParaRPr sz="12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1" marR="4781" marT="4781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Более 6,05– 5 б</a:t>
                      </a:r>
                      <a:r>
                        <a:rPr lang="kk-KZ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Менее 6,05– 0 б</a:t>
                      </a:r>
                      <a:endParaRPr sz="12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kk-KZ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Более 6,05 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(7,88)</a:t>
                      </a:r>
                      <a:r>
                        <a:rPr lang="kk-KZ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kk-KZ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б.</a:t>
                      </a:r>
                      <a:endParaRPr sz="12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1" marR="4781" marT="4781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59225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endParaRPr lang="ru-RU" sz="14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Охват вакцинацией, ревакцинацией подлежащего контингента</a:t>
                      </a:r>
                      <a:endParaRPr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1" marR="4781" marT="4781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9</a:t>
                      </a:r>
                      <a:r>
                        <a:rPr lang="kk-KZ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от плана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1" marR="4781" marT="4781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Более 9</a:t>
                      </a:r>
                      <a:r>
                        <a:rPr lang="kk-KZ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- 5 б</a:t>
                      </a:r>
                      <a:r>
                        <a:rPr lang="kk-KZ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Менее 9</a:t>
                      </a:r>
                      <a:r>
                        <a:rPr lang="kk-KZ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- 0 б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- 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б.</a:t>
                      </a:r>
                      <a:endParaRPr lang="ru-RU" sz="12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endParaRPr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1" marR="4781" marT="4781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Овал 9"/>
          <p:cNvSpPr/>
          <p:nvPr/>
        </p:nvSpPr>
        <p:spPr bwMode="auto">
          <a:xfrm>
            <a:off x="342778" y="10895"/>
            <a:ext cx="716809" cy="76202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19291" y="9138"/>
            <a:ext cx="763785" cy="763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5"/>
          <p:cNvSpPr/>
          <p:nvPr/>
        </p:nvSpPr>
        <p:spPr bwMode="auto">
          <a:xfrm>
            <a:off x="0" y="-29630"/>
            <a:ext cx="12192000" cy="8424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>
              <a:defRPr/>
            </a:pPr>
            <a:endParaRPr lang="en-US" sz="50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2457451" y="195371"/>
            <a:ext cx="9320212" cy="400110"/>
          </a:xfrm>
          <a:prstGeom prst="rect">
            <a:avLst/>
          </a:prstGeom>
          <a:solidFill>
            <a:srgbClr val="66BB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FFFF00"/>
                </a:solidFill>
                <a:latin typeface="Times New Roman"/>
                <a:ea typeface="Times New Roman"/>
              </a:rPr>
              <a:t>Индикаторы оценки качества мед. услуг для МО, оказывающих ПМСП</a:t>
            </a:r>
            <a:endParaRPr sz="2000">
              <a:solidFill>
                <a:srgbClr val="FFFF00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1361897"/>
          <a:ext cx="12094094" cy="5280951"/>
        </p:xfrm>
        <a:graphic>
          <a:graphicData uri="http://schemas.openxmlformats.org/drawingml/2006/table">
            <a:tbl>
              <a:tblPr/>
              <a:tblGrid>
                <a:gridCol w="537882"/>
                <a:gridCol w="4938911"/>
                <a:gridCol w="2394219"/>
                <a:gridCol w="2375647"/>
                <a:gridCol w="1847435"/>
              </a:tblGrid>
              <a:tr h="288249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algn="ctr">
                      <a:solidFill>
                        <a:srgbClr val="6585CF"/>
                      </a:solidFill>
                    </a:lnL>
                    <a:lnR w="12700" algn="ctr">
                      <a:solidFill>
                        <a:srgbClr val="6585CF"/>
                      </a:solidFill>
                    </a:lnR>
                    <a:lnT w="12700" algn="ctr">
                      <a:solidFill>
                        <a:srgbClr val="6585CF"/>
                      </a:solidFill>
                    </a:lnT>
                    <a:lnB w="12700" algn="ctr">
                      <a:solidFill>
                        <a:srgbClr val="6585C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индикаторов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1" marR="4781" marT="4781" marB="0" anchor="ctr">
                    <a:lnL w="12700" algn="ctr">
                      <a:solidFill>
                        <a:srgbClr val="6585CF"/>
                      </a:solidFill>
                    </a:lnL>
                    <a:lnR w="12700" algn="ctr">
                      <a:solidFill>
                        <a:srgbClr val="6585CF"/>
                      </a:solidFill>
                    </a:lnR>
                    <a:lnT w="12700" algn="ctr">
                      <a:solidFill>
                        <a:srgbClr val="6585CF"/>
                      </a:solidFill>
                    </a:lnT>
                    <a:lnB w="12700" algn="ctr">
                      <a:solidFill>
                        <a:srgbClr val="6585C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Пороговое значение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1" marR="4781" marT="4781" marB="0" anchor="ctr">
                    <a:lnL w="12700" algn="ctr">
                      <a:solidFill>
                        <a:srgbClr val="6585CF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6585CF"/>
                      </a:solidFill>
                    </a:lnT>
                    <a:lnB w="12700" algn="ctr">
                      <a:solidFill>
                        <a:srgbClr val="6585C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Баллы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6585CF"/>
                      </a:solidFill>
                    </a:lnR>
                    <a:lnT w="12700" algn="ctr">
                      <a:solidFill>
                        <a:srgbClr val="6585CF"/>
                      </a:solidFill>
                    </a:lnT>
                    <a:lnB w="12700" algn="ctr">
                      <a:solidFill>
                        <a:srgbClr val="6585C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1" marR="4781" marT="4781" marB="0" anchor="ctr">
                    <a:lnL w="12700" algn="ctr">
                      <a:solidFill>
                        <a:srgbClr val="6585CF"/>
                      </a:solidFill>
                    </a:lnL>
                    <a:lnR w="12700" algn="ctr">
                      <a:solidFill>
                        <a:srgbClr val="6585CF"/>
                      </a:solidFill>
                    </a:lnR>
                    <a:lnT w="12700" algn="ctr">
                      <a:solidFill>
                        <a:srgbClr val="6585CF"/>
                      </a:solidFill>
                    </a:lnT>
                    <a:lnB w="12700" algn="ctr">
                      <a:solidFill>
                        <a:srgbClr val="6585C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80542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kk-K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6585CF"/>
                      </a:solidFill>
                    </a:lnL>
                    <a:lnR w="12700" algn="ctr">
                      <a:solidFill>
                        <a:srgbClr val="6585CF"/>
                      </a:solidFill>
                    </a:lnR>
                    <a:lnT w="12700" algn="ctr">
                      <a:solidFill>
                        <a:srgbClr val="6585CF"/>
                      </a:solidFill>
                    </a:lnT>
                    <a:lnB w="12700" algn="ctr">
                      <a:solidFill>
                        <a:srgbClr val="6585C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33655" indent="1270" algn="ctr">
                        <a:lnSpc>
                          <a:spcPct val="95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k-KZ" sz="14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</a:t>
                      </a:r>
                      <a:r>
                        <a:rPr lang="kk-KZ" sz="1400" b="1" spc="5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1400" b="1">
                          <a:solidFill>
                            <a:srgbClr val="3A3A3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охвата </a:t>
                      </a:r>
                      <a:r>
                        <a:rPr lang="kk-KZ" sz="1400" b="1">
                          <a:solidFill>
                            <a:srgbClr val="34343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детей </a:t>
                      </a:r>
                      <a:r>
                        <a:rPr lang="kk-KZ" sz="1400" b="1">
                          <a:solidFill>
                            <a:srgbClr val="38383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</a:t>
                      </a:r>
                      <a:r>
                        <a:rPr lang="kk-KZ" sz="1400" b="1" spc="-330">
                          <a:solidFill>
                            <a:srgbClr val="38383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1400" b="1">
                          <a:solidFill>
                            <a:srgbClr val="3B3B3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kk-KZ" sz="1400" b="1">
                          <a:solidFill>
                            <a:srgbClr val="38383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года </a:t>
                      </a:r>
                      <a:r>
                        <a:rPr lang="kk-KZ" sz="1400" b="1">
                          <a:solidFill>
                            <a:srgbClr val="36363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проактивным</a:t>
                      </a:r>
                      <a:r>
                        <a:rPr lang="kk-KZ" sz="1400" b="1" spc="5">
                          <a:solidFill>
                            <a:srgbClr val="36363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1400" b="1">
                          <a:solidFill>
                            <a:srgbClr val="2F2F2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наблюдением</a:t>
                      </a:r>
                      <a:r>
                        <a:rPr lang="kk-KZ" sz="1400" b="1" spc="110">
                          <a:solidFill>
                            <a:srgbClr val="2F2F2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1400" b="1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1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1400" b="1">
                          <a:solidFill>
                            <a:srgbClr val="2B2B2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скринингами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6585CF"/>
                      </a:solidFill>
                    </a:lnL>
                    <a:lnR w="12700" algn="ctr">
                      <a:solidFill>
                        <a:srgbClr val="6585CF"/>
                      </a:solidFill>
                    </a:lnR>
                    <a:lnT w="12700" algn="ctr">
                      <a:solidFill>
                        <a:srgbClr val="6585CF"/>
                      </a:solidFill>
                    </a:lnT>
                    <a:lnB w="12700" algn="ctr">
                      <a:solidFill>
                        <a:srgbClr val="6585C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055" marR="54610" algn="ctr">
                        <a:spcBef>
                          <a:spcPts val="5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k-KZ" sz="1400" b="1">
                          <a:solidFill>
                            <a:srgbClr val="3B3B3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</a:t>
                      </a:r>
                      <a:r>
                        <a:rPr lang="kk-KZ" sz="1400" b="1" spc="10">
                          <a:solidFill>
                            <a:srgbClr val="3B3B3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1400" b="1">
                          <a:solidFill>
                            <a:srgbClr val="34343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менее</a:t>
                      </a:r>
                      <a:r>
                        <a:rPr lang="kk-KZ" sz="1400" b="1" spc="70">
                          <a:solidFill>
                            <a:srgbClr val="34343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1400" b="1" spc="0">
                          <a:solidFill>
                            <a:srgbClr val="36363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</a:t>
                      </a:r>
                      <a:r>
                        <a:rPr lang="kk-KZ" sz="1400" b="1">
                          <a:solidFill>
                            <a:srgbClr val="36363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6585CF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6585CF"/>
                      </a:solidFill>
                    </a:lnT>
                    <a:lnB w="12700" algn="ctr">
                      <a:solidFill>
                        <a:srgbClr val="6585C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6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k-KZ" sz="1400" b="1">
                          <a:solidFill>
                            <a:srgbClr val="34343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Более</a:t>
                      </a:r>
                      <a:r>
                        <a:rPr lang="kk-KZ" sz="1400" b="1" spc="-30">
                          <a:solidFill>
                            <a:srgbClr val="34343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1400" b="1" spc="0">
                          <a:solidFill>
                            <a:srgbClr val="2F2F2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</a:t>
                      </a:r>
                      <a:r>
                        <a:rPr lang="kk-KZ" sz="1400" b="1">
                          <a:solidFill>
                            <a:srgbClr val="2F2F2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kk-KZ" sz="1400" b="1" spc="-65">
                          <a:solidFill>
                            <a:srgbClr val="2F2F2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1400" b="1">
                          <a:solidFill>
                            <a:srgbClr val="5931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kk-KZ" sz="1400" b="1" spc="-85">
                          <a:solidFill>
                            <a:srgbClr val="59315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1400" b="1">
                          <a:solidFill>
                            <a:srgbClr val="2F2F2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8580" algn="ctr">
                        <a:lnSpc>
                          <a:spcPts val="164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k-KZ" sz="1400" b="1">
                          <a:solidFill>
                            <a:srgbClr val="26262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Менее</a:t>
                      </a:r>
                      <a:r>
                        <a:rPr lang="kk-KZ" sz="1400" b="1" spc="-30">
                          <a:solidFill>
                            <a:srgbClr val="26262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1400" b="1" spc="0">
                          <a:solidFill>
                            <a:srgbClr val="36363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</a:t>
                      </a:r>
                      <a:r>
                        <a:rPr lang="kk-KZ" sz="1400" b="1">
                          <a:solidFill>
                            <a:srgbClr val="36363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kk-KZ" sz="1400" b="1" spc="-55">
                          <a:solidFill>
                            <a:srgbClr val="36363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1400" b="1">
                          <a:solidFill>
                            <a:srgbClr val="36363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kk-KZ" sz="1400" b="1" spc="-90">
                          <a:solidFill>
                            <a:srgbClr val="36363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1400" b="1">
                          <a:solidFill>
                            <a:srgbClr val="2F2F2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06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6585CF"/>
                      </a:solidFill>
                    </a:lnR>
                    <a:lnT w="12700" algn="ctr">
                      <a:solidFill>
                        <a:srgbClr val="6585CF"/>
                      </a:solidFill>
                    </a:lnT>
                    <a:lnB w="12700" algn="ctr">
                      <a:solidFill>
                        <a:srgbClr val="6585C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100%-  5 б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6585CF"/>
                      </a:solidFill>
                    </a:lnL>
                    <a:lnR w="12700" algn="ctr">
                      <a:solidFill>
                        <a:srgbClr val="6585CF"/>
                      </a:solidFill>
                    </a:lnR>
                    <a:lnT w="12700" algn="ctr">
                      <a:solidFill>
                        <a:srgbClr val="6585CF"/>
                      </a:solidFill>
                    </a:lnT>
                    <a:lnB w="12700" algn="ctr">
                      <a:solidFill>
                        <a:srgbClr val="6585CF"/>
                      </a:solidFill>
                    </a:lnB>
                  </a:tcPr>
                </a:tc>
              </a:tr>
              <a:tr h="707989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kk-K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6585CF"/>
                      </a:solidFill>
                    </a:lnL>
                    <a:lnR w="12700" algn="ctr">
                      <a:solidFill>
                        <a:srgbClr val="6585CF"/>
                      </a:solidFill>
                    </a:lnR>
                    <a:lnT w="12700" algn="ctr">
                      <a:solidFill>
                        <a:srgbClr val="6585CF"/>
                      </a:solidFill>
                    </a:lnT>
                    <a:lnB w="12700" algn="ctr">
                      <a:solidFill>
                        <a:srgbClr val="6585C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33655" indent="1270" algn="ctr">
                        <a:lnSpc>
                          <a:spcPct val="95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k-KZ" sz="14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охвата медицинской реабилитацией детей с ограниченными возможностями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6585CF"/>
                      </a:solidFill>
                    </a:lnL>
                    <a:lnR w="12700" algn="ctr">
                      <a:solidFill>
                        <a:srgbClr val="6585CF"/>
                      </a:solidFill>
                    </a:lnR>
                    <a:lnT w="12700" algn="ctr">
                      <a:solidFill>
                        <a:srgbClr val="6585CF"/>
                      </a:solidFill>
                    </a:lnT>
                    <a:lnB w="12700" algn="ctr">
                      <a:solidFill>
                        <a:srgbClr val="6585C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055" marR="54610" algn="ctr">
                        <a:spcBef>
                          <a:spcPts val="5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k-KZ" sz="1400" b="1">
                          <a:solidFill>
                            <a:srgbClr val="3B3B3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45%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6585CF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6585CF"/>
                      </a:solidFill>
                    </a:lnT>
                    <a:lnB w="12700" algn="ctr">
                      <a:solidFill>
                        <a:srgbClr val="6585C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6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k-KZ" sz="1400" b="1">
                          <a:solidFill>
                            <a:srgbClr val="34343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Более 45% - 56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7945" algn="ctr">
                        <a:lnSpc>
                          <a:spcPts val="16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k-KZ" sz="1400" b="1">
                          <a:solidFill>
                            <a:srgbClr val="34343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Менее 45% - 0</a:t>
                      </a:r>
                      <a:r>
                        <a:rPr lang="ru-RU" sz="1400" b="1">
                          <a:solidFill>
                            <a:srgbClr val="34343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6585CF"/>
                      </a:solidFill>
                    </a:lnR>
                    <a:lnT w="12700" algn="ctr">
                      <a:solidFill>
                        <a:srgbClr val="6585CF"/>
                      </a:solidFill>
                    </a:lnT>
                    <a:lnB w="12700" algn="ctr">
                      <a:solidFill>
                        <a:srgbClr val="6585C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Более 45%-5 б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6585CF"/>
                      </a:solidFill>
                    </a:lnL>
                    <a:lnR w="12700" algn="ctr">
                      <a:solidFill>
                        <a:srgbClr val="6585CF"/>
                      </a:solidFill>
                    </a:lnR>
                    <a:lnT w="12700" algn="ctr">
                      <a:solidFill>
                        <a:srgbClr val="6585CF"/>
                      </a:solidFill>
                    </a:lnT>
                    <a:lnB w="12700" algn="ctr">
                      <a:solidFill>
                        <a:srgbClr val="6585CF"/>
                      </a:solidFill>
                    </a:lnB>
                  </a:tcPr>
                </a:tc>
              </a:tr>
              <a:tr h="932246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kk-K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6585CF"/>
                      </a:solidFill>
                    </a:lnL>
                    <a:lnR w="12700" algn="ctr">
                      <a:solidFill>
                        <a:srgbClr val="6585CF"/>
                      </a:solidFill>
                    </a:lnR>
                    <a:lnT w="12700" algn="ctr">
                      <a:solidFill>
                        <a:srgbClr val="6585CF"/>
                      </a:solidFill>
                    </a:lnT>
                    <a:lnB w="12700" algn="ctr">
                      <a:solidFill>
                        <a:srgbClr val="6585C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Удельный вес взрослого населения с латентной туберкулезной инфекцией с проведенным профилактическим лечением из числа подлежащих</a:t>
                      </a:r>
                      <a:endParaRPr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1" marR="4781" marT="4781" marB="0">
                    <a:lnL w="12700" algn="ctr">
                      <a:solidFill>
                        <a:srgbClr val="6585CF"/>
                      </a:solidFill>
                    </a:lnL>
                    <a:lnR w="12700" algn="ctr">
                      <a:solidFill>
                        <a:srgbClr val="6585CF"/>
                      </a:solidFill>
                    </a:lnR>
                    <a:lnT w="12700" algn="ctr">
                      <a:solidFill>
                        <a:srgbClr val="6585CF"/>
                      </a:solidFill>
                    </a:lnT>
                    <a:lnB w="12700" algn="ctr">
                      <a:solidFill>
                        <a:srgbClr val="6585C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90%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1" marR="4781" marT="4781" marB="0" anchor="ctr">
                    <a:lnL w="12700" algn="ctr">
                      <a:solidFill>
                        <a:srgbClr val="6585CF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6585CF"/>
                      </a:solidFill>
                    </a:lnT>
                    <a:lnB w="12700" algn="ctr">
                      <a:solidFill>
                        <a:srgbClr val="6585C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6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k-KZ" sz="1200" b="1">
                          <a:solidFill>
                            <a:srgbClr val="34343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Более 90% - 56</a:t>
                      </a:r>
                      <a:endParaRPr lang="ru-RU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7945" algn="ctr">
                        <a:lnSpc>
                          <a:spcPts val="16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k-KZ" sz="1200" b="1">
                          <a:solidFill>
                            <a:srgbClr val="34343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Менее 90% - 0</a:t>
                      </a:r>
                      <a:r>
                        <a:rPr lang="ru-RU" sz="1200" b="1">
                          <a:solidFill>
                            <a:srgbClr val="34343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endParaRPr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6585CF"/>
                      </a:solidFill>
                    </a:lnR>
                    <a:lnT w="12700" algn="ctr">
                      <a:solidFill>
                        <a:srgbClr val="6585CF"/>
                      </a:solidFill>
                    </a:lnT>
                    <a:lnB w="12700" algn="ctr">
                      <a:solidFill>
                        <a:srgbClr val="6585C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Более 90%-5 б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1" marR="4781" marT="4781" marB="0" anchor="ctr">
                    <a:lnL w="12700" algn="ctr">
                      <a:solidFill>
                        <a:srgbClr val="6585CF"/>
                      </a:solidFill>
                    </a:lnL>
                    <a:lnR w="12700" algn="ctr">
                      <a:solidFill>
                        <a:srgbClr val="6585CF"/>
                      </a:solidFill>
                    </a:lnR>
                    <a:lnT w="12700" algn="ctr">
                      <a:solidFill>
                        <a:srgbClr val="6585CF"/>
                      </a:solidFill>
                    </a:lnT>
                    <a:lnB w="12700" algn="ctr">
                      <a:solidFill>
                        <a:srgbClr val="6585CF"/>
                      </a:solidFill>
                    </a:lnB>
                  </a:tcPr>
                </a:tc>
              </a:tr>
              <a:tr h="921826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kk-K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6585CF"/>
                      </a:solidFill>
                    </a:lnL>
                    <a:lnR w="12700" algn="ctr">
                      <a:solidFill>
                        <a:srgbClr val="6585CF"/>
                      </a:solidFill>
                    </a:lnR>
                    <a:lnT w="12700" algn="ctr">
                      <a:solidFill>
                        <a:srgbClr val="6585CF"/>
                      </a:solidFill>
                    </a:lnT>
                    <a:lnB w="12700" algn="ctr">
                      <a:solidFill>
                        <a:srgbClr val="6585C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Удельный вес детей с латентной туберкулезной инфекцией с проведенным профилактическим лечением из числа подлежащих</a:t>
                      </a:r>
                      <a:endParaRPr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1" marR="4781" marT="4781" marB="0">
                    <a:lnL w="12700" algn="ctr">
                      <a:solidFill>
                        <a:srgbClr val="6585CF"/>
                      </a:solidFill>
                    </a:lnL>
                    <a:lnR w="12700" algn="ctr">
                      <a:solidFill>
                        <a:srgbClr val="6585CF"/>
                      </a:solidFill>
                    </a:lnR>
                    <a:lnT w="12700" algn="ctr">
                      <a:solidFill>
                        <a:srgbClr val="6585CF"/>
                      </a:solidFill>
                    </a:lnT>
                    <a:lnB w="12700" algn="ctr">
                      <a:solidFill>
                        <a:srgbClr val="6585C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90%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1" marR="4781" marT="4781" marB="0" anchor="ctr">
                    <a:lnL w="12700" algn="ctr">
                      <a:solidFill>
                        <a:srgbClr val="6585CF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6585CF"/>
                      </a:solidFill>
                    </a:lnT>
                    <a:lnB w="12700" algn="ctr">
                      <a:solidFill>
                        <a:srgbClr val="6585C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6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k-KZ" sz="1200" b="1">
                          <a:solidFill>
                            <a:srgbClr val="34343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Более 90% - 56</a:t>
                      </a:r>
                      <a:endParaRPr lang="ru-RU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7945" algn="ctr">
                        <a:lnSpc>
                          <a:spcPts val="16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k-KZ" sz="1200" b="1">
                          <a:solidFill>
                            <a:srgbClr val="34343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Менее 90% - 0</a:t>
                      </a:r>
                      <a:r>
                        <a:rPr lang="ru-RU" sz="1200" b="1">
                          <a:solidFill>
                            <a:srgbClr val="34343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6585CF"/>
                      </a:solidFill>
                    </a:lnR>
                    <a:lnT w="12700" algn="ctr">
                      <a:solidFill>
                        <a:srgbClr val="6585CF"/>
                      </a:solidFill>
                    </a:lnT>
                    <a:lnB w="12700" algn="ctr">
                      <a:solidFill>
                        <a:srgbClr val="6585C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Более 90%-5 б</a:t>
                      </a:r>
                      <a:endParaRPr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1" marR="4781" marT="4781" marB="0">
                    <a:lnL w="12700" algn="ctr">
                      <a:solidFill>
                        <a:srgbClr val="6585CF"/>
                      </a:solidFill>
                    </a:lnL>
                    <a:lnR w="12700" algn="ctr">
                      <a:solidFill>
                        <a:srgbClr val="6585CF"/>
                      </a:solidFill>
                    </a:lnR>
                    <a:lnT w="12700" algn="ctr">
                      <a:solidFill>
                        <a:srgbClr val="6585CF"/>
                      </a:solidFill>
                    </a:lnT>
                    <a:lnB w="12700" algn="ctr">
                      <a:solidFill>
                        <a:srgbClr val="6585CF"/>
                      </a:solidFill>
                    </a:lnB>
                  </a:tcPr>
                </a:tc>
              </a:tr>
              <a:tr h="654634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kk-KZ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6585CF"/>
                      </a:solidFill>
                    </a:lnL>
                    <a:lnR w="12700" algn="ctr">
                      <a:solidFill>
                        <a:srgbClr val="6585CF"/>
                      </a:solidFill>
                    </a:lnR>
                    <a:lnT w="12700" algn="ctr">
                      <a:solidFill>
                        <a:srgbClr val="6585CF"/>
                      </a:solidFill>
                    </a:lnT>
                    <a:lnB w="12700" algn="ctr">
                      <a:solidFill>
                        <a:srgbClr val="6585C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ts val="1505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Показатель выявления туберкулеза методом флюорографии среди групп высокого риска</a:t>
                      </a:r>
                    </a:p>
                  </a:txBody>
                  <a:tcPr marL="0" marR="0" marT="0" marB="0">
                    <a:lnL w="12700" algn="ctr">
                      <a:solidFill>
                        <a:srgbClr val="6585CF"/>
                      </a:solidFill>
                    </a:lnL>
                    <a:lnR w="12700" algn="ctr">
                      <a:solidFill>
                        <a:srgbClr val="6585CF"/>
                      </a:solidFill>
                    </a:lnR>
                    <a:lnT w="12700" algn="ctr">
                      <a:solidFill>
                        <a:srgbClr val="6585CF"/>
                      </a:solidFill>
                    </a:lnT>
                    <a:lnB w="12700" algn="ctr">
                      <a:solidFill>
                        <a:srgbClr val="6585C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5405" marR="54610" algn="ctr">
                        <a:lnSpc>
                          <a:spcPts val="151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k-KZ" sz="1400" b="1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</a:t>
                      </a:r>
                      <a:r>
                        <a:rPr lang="kk-KZ" sz="1400" b="1" spc="1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1400" b="1">
                          <a:solidFill>
                            <a:srgbClr val="2F2F2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менее</a:t>
                      </a:r>
                      <a:r>
                        <a:rPr lang="kk-KZ" sz="1400" b="1" spc="70">
                          <a:solidFill>
                            <a:srgbClr val="2F2F2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1400" b="1">
                          <a:solidFill>
                            <a:srgbClr val="38383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86%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6585CF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6585CF"/>
                      </a:solidFill>
                    </a:lnT>
                    <a:lnB w="12700" algn="ctr">
                      <a:solidFill>
                        <a:srgbClr val="6585C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ts val="148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k-KZ" sz="1400" b="1">
                          <a:solidFill>
                            <a:srgbClr val="34343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Более</a:t>
                      </a:r>
                      <a:r>
                        <a:rPr lang="kk-KZ" sz="1400" b="1" spc="-10">
                          <a:solidFill>
                            <a:srgbClr val="34343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1400" b="1">
                          <a:solidFill>
                            <a:srgbClr val="3D3D3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  <a:r>
                        <a:rPr lang="kk-KZ" sz="1400" b="1" spc="-50">
                          <a:solidFill>
                            <a:srgbClr val="3D3D3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1400" b="1">
                          <a:solidFill>
                            <a:srgbClr val="3F3F3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kk-KZ" sz="1400" b="1" spc="-85">
                          <a:solidFill>
                            <a:srgbClr val="3F3F3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1400" b="1">
                          <a:solidFill>
                            <a:srgbClr val="3B3B3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kk-KZ" sz="1400" b="1" spc="-65">
                          <a:solidFill>
                            <a:srgbClr val="3B3B3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1400" b="1">
                          <a:solidFill>
                            <a:srgbClr val="2A2A2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1120" algn="ctr">
                        <a:lnSpc>
                          <a:spcPts val="164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k-KZ" sz="1400" b="1">
                          <a:solidFill>
                            <a:srgbClr val="34343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Менее</a:t>
                      </a:r>
                      <a:r>
                        <a:rPr lang="kk-KZ" sz="1400" b="1" spc="-15">
                          <a:solidFill>
                            <a:srgbClr val="34343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14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  <a:r>
                        <a:rPr lang="kk-KZ" sz="1400" b="1" spc="-6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1400" b="1">
                          <a:solidFill>
                            <a:srgbClr val="3F3F3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kk-KZ" sz="1400" b="1" spc="-75">
                          <a:solidFill>
                            <a:srgbClr val="3F3F3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1400" b="1">
                          <a:solidFill>
                            <a:srgbClr val="2F523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kk-KZ" sz="1400" b="1" spc="-75">
                          <a:solidFill>
                            <a:srgbClr val="2F523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1400" b="1">
                          <a:solidFill>
                            <a:srgbClr val="2F2F2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06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6585CF"/>
                      </a:solidFill>
                    </a:lnR>
                    <a:lnT w="12700" algn="ctr">
                      <a:solidFill>
                        <a:srgbClr val="6585CF"/>
                      </a:solidFill>
                    </a:lnT>
                    <a:lnB w="12700" algn="ctr">
                      <a:solidFill>
                        <a:srgbClr val="6585C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 Более 89%-5 б</a:t>
                      </a: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6585CF"/>
                      </a:solidFill>
                    </a:lnL>
                    <a:lnR w="12700" algn="ctr">
                      <a:solidFill>
                        <a:srgbClr val="6585CF"/>
                      </a:solidFill>
                    </a:lnR>
                    <a:lnT w="12700" algn="ctr">
                      <a:solidFill>
                        <a:srgbClr val="6585CF"/>
                      </a:solidFill>
                    </a:lnT>
                    <a:lnB w="12700" algn="ctr">
                      <a:solidFill>
                        <a:srgbClr val="6585CF"/>
                      </a:solidFill>
                    </a:lnB>
                  </a:tcPr>
                </a:tc>
              </a:tr>
              <a:tr h="995465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6585CF"/>
                      </a:solidFill>
                    </a:lnL>
                    <a:lnR w="12700" algn="ctr">
                      <a:solidFill>
                        <a:srgbClr val="6585CF"/>
                      </a:solidFill>
                    </a:lnR>
                    <a:lnT w="12700" algn="ctr">
                      <a:solidFill>
                        <a:srgbClr val="6585CF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1" marR="4781" marT="4781" marB="0">
                    <a:lnL w="12700" algn="ctr">
                      <a:solidFill>
                        <a:srgbClr val="6585CF"/>
                      </a:solidFill>
                    </a:lnL>
                    <a:lnR w="12700" algn="ctr">
                      <a:solidFill>
                        <a:srgbClr val="6585CF"/>
                      </a:solidFill>
                    </a:lnR>
                    <a:lnT w="12700" algn="ctr">
                      <a:solidFill>
                        <a:srgbClr val="6585CF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66BB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1" marR="4781" marT="4781" marB="0" anchor="ctr">
                    <a:lnL w="12700" algn="ctr">
                      <a:solidFill>
                        <a:srgbClr val="6585CF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6585CF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66BB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6585CF"/>
                      </a:solidFill>
                    </a:lnR>
                    <a:lnT w="12700" algn="ctr">
                      <a:solidFill>
                        <a:srgbClr val="6585CF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66BB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kk-KZ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 баллов(93,3%)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81" marR="4781" marT="4781" marB="0" anchor="ctr">
                    <a:lnL w="12700" algn="ctr">
                      <a:solidFill>
                        <a:srgbClr val="6585CF"/>
                      </a:solidFill>
                    </a:lnL>
                    <a:lnR w="12700" algn="ctr">
                      <a:solidFill>
                        <a:srgbClr val="6585CF"/>
                      </a:solidFill>
                    </a:lnR>
                    <a:lnT w="12700" algn="ctr">
                      <a:solidFill>
                        <a:srgbClr val="6585CF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66BB00"/>
                    </a:solidFill>
                  </a:tcPr>
                </a:tc>
              </a:tr>
            </a:tbl>
          </a:graphicData>
        </a:graphic>
      </p:graphicFrame>
      <p:sp>
        <p:nvSpPr>
          <p:cNvPr id="10" name="Овал 9"/>
          <p:cNvSpPr/>
          <p:nvPr/>
        </p:nvSpPr>
        <p:spPr bwMode="auto">
          <a:xfrm>
            <a:off x="342778" y="0"/>
            <a:ext cx="716809" cy="76202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19291" y="9138"/>
            <a:ext cx="763785" cy="763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Rectangle 25"/>
          <p:cNvSpPr/>
          <p:nvPr/>
        </p:nvSpPr>
        <p:spPr bwMode="auto">
          <a:xfrm>
            <a:off x="0" y="1973"/>
            <a:ext cx="12192000" cy="11894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ru-RU" sz="2800" b="1">
                <a:solidFill>
                  <a:schemeClr val="bg1"/>
                </a:solidFill>
                <a:latin typeface="Times New Roman"/>
                <a:ea typeface="Calibri"/>
              </a:rPr>
              <a:t>                  </a:t>
            </a:r>
            <a:endParaRPr lang="ru-RU" sz="2800" b="1">
              <a:solidFill>
                <a:schemeClr val="bg1"/>
              </a:solidFill>
              <a:latin typeface="Century Gothic"/>
              <a:cs typeface="Arial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280847" y="5521865"/>
            <a:ext cx="1393540" cy="93163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4" name="Рисунок 43" descr="Стетоскоп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4"/>
              </a:ext>
            </a:extLst>
          </a:blip>
          <a:stretch/>
        </p:blipFill>
        <p:spPr bwMode="auto">
          <a:xfrm>
            <a:off x="5377894" y="1967822"/>
            <a:ext cx="1004047" cy="514527"/>
          </a:xfrm>
          <a:prstGeom prst="rect">
            <a:avLst/>
          </a:prstGeom>
        </p:spPr>
      </p:pic>
      <p:pic>
        <p:nvPicPr>
          <p:cNvPr id="46" name="Рисунок 45" descr="Ветеринар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6"/>
              </a:ext>
            </a:extLst>
          </a:blip>
          <a:stretch/>
        </p:blipFill>
        <p:spPr bwMode="auto">
          <a:xfrm>
            <a:off x="5420326" y="3244616"/>
            <a:ext cx="914400" cy="873101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 bwMode="auto">
          <a:xfrm>
            <a:off x="308879" y="1379792"/>
            <a:ext cx="478715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800" b="1">
                <a:solidFill>
                  <a:srgbClr val="000066"/>
                </a:solidFill>
                <a:latin typeface="Times New Roman"/>
                <a:cs typeface="Times New Roman"/>
              </a:rPr>
              <a:t>РЕГИСТРАТУРА</a:t>
            </a:r>
            <a:endParaRPr lang="kk-KZ" sz="1800" b="1">
              <a:solidFill>
                <a:srgbClr val="000066"/>
              </a:solidFill>
              <a:latin typeface="Times New Roman"/>
              <a:cs typeface="Times New Roman"/>
            </a:endParaRPr>
          </a:p>
        </p:txBody>
      </p:sp>
      <p:sp>
        <p:nvSpPr>
          <p:cNvPr id="55" name="TextBox 54"/>
          <p:cNvSpPr txBox="1"/>
          <p:nvPr/>
        </p:nvSpPr>
        <p:spPr bwMode="auto">
          <a:xfrm>
            <a:off x="6674387" y="1962567"/>
            <a:ext cx="5026078" cy="61555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>
                <a:solidFill>
                  <a:srgbClr val="000066"/>
                </a:solidFill>
                <a:latin typeface="Times New Roman"/>
                <a:cs typeface="Times New Roman"/>
              </a:rPr>
              <a:t>УЧАСТКОВАЯ СЛУЖБА </a:t>
            </a:r>
            <a:r>
              <a:rPr lang="ru-RU" sz="1800">
                <a:solidFill>
                  <a:srgbClr val="000066"/>
                </a:solidFill>
                <a:latin typeface="Times New Roman"/>
                <a:cs typeface="Times New Roman"/>
              </a:rPr>
              <a:t>(</a:t>
            </a:r>
            <a:r>
              <a:rPr lang="ru-RU" sz="1600">
                <a:solidFill>
                  <a:srgbClr val="000066"/>
                </a:solidFill>
                <a:latin typeface="Times New Roman"/>
                <a:cs typeface="Times New Roman"/>
              </a:rPr>
              <a:t>24 ВОП и 8 педиатрических)</a:t>
            </a:r>
          </a:p>
        </p:txBody>
      </p:sp>
      <p:sp>
        <p:nvSpPr>
          <p:cNvPr id="56" name="TextBox 55"/>
          <p:cNvSpPr txBox="1"/>
          <p:nvPr/>
        </p:nvSpPr>
        <p:spPr bwMode="auto">
          <a:xfrm>
            <a:off x="303756" y="2036895"/>
            <a:ext cx="4787153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800" b="1">
                <a:solidFill>
                  <a:srgbClr val="000066"/>
                </a:solidFill>
                <a:latin typeface="Times New Roman"/>
                <a:cs typeface="Times New Roman"/>
              </a:rPr>
              <a:t>ЦЕНТР СЕМЕЙНОГО ЗДОРОВЬЯ</a:t>
            </a:r>
            <a:endParaRPr lang="kk-KZ" sz="1800" b="1">
              <a:solidFill>
                <a:srgbClr val="000066"/>
              </a:solidFill>
              <a:latin typeface="Times New Roman"/>
              <a:cs typeface="Times New Roman"/>
            </a:endParaRPr>
          </a:p>
        </p:txBody>
      </p:sp>
      <p:sp>
        <p:nvSpPr>
          <p:cNvPr id="59" name="TextBox 58"/>
          <p:cNvSpPr txBox="1"/>
          <p:nvPr/>
        </p:nvSpPr>
        <p:spPr bwMode="auto">
          <a:xfrm>
            <a:off x="303755" y="4137779"/>
            <a:ext cx="478715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800" b="1">
                <a:solidFill>
                  <a:srgbClr val="000066"/>
                </a:solidFill>
                <a:latin typeface="Times New Roman"/>
                <a:cs typeface="Times New Roman"/>
              </a:rPr>
              <a:t>ДНЕВНОЙ СТАЦИОНАР И РЕАБИЛИТАЦИЯ</a:t>
            </a:r>
            <a:endParaRPr/>
          </a:p>
        </p:txBody>
      </p:sp>
      <p:sp>
        <p:nvSpPr>
          <p:cNvPr id="63" name="TextBox 62"/>
          <p:cNvSpPr txBox="1"/>
          <p:nvPr/>
        </p:nvSpPr>
        <p:spPr bwMode="auto">
          <a:xfrm>
            <a:off x="6664143" y="3395229"/>
            <a:ext cx="5026078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УЗКИЕ СПЕЦИАЛИСТЫ</a:t>
            </a:r>
            <a:endParaRPr/>
          </a:p>
          <a:p>
            <a:pPr algn="ctr">
              <a:defRPr/>
            </a:pPr>
            <a:r>
              <a:rPr lang="ru-RU" sz="160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ЛАБОРАТОРНАЯ И ИНСТРУМЕНТАЛЬНАЯ ДИАГНОСТИКА (рентген, ФГ, маммография, ЭКГ,  СМАД, ХОЛТЕР, УЗИ,ТРЕДМИЛ)</a:t>
            </a:r>
            <a:endParaRPr lang="ru-RU" sz="200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64" name="TextBox 63"/>
          <p:cNvSpPr txBox="1"/>
          <p:nvPr/>
        </p:nvSpPr>
        <p:spPr bwMode="auto">
          <a:xfrm>
            <a:off x="318706" y="3303059"/>
            <a:ext cx="4787153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k-KZ" sz="1600" b="1">
                <a:solidFill>
                  <a:srgbClr val="000066"/>
                </a:solidFill>
                <a:latin typeface="Times New Roman"/>
                <a:cs typeface="Times New Roman"/>
              </a:rPr>
              <a:t>КОНСУЛЬТАТИВНО-ДИАГНОСТИЧЕСКОЕ и </a:t>
            </a:r>
            <a:r>
              <a:rPr lang="kk-KZ" sz="2000" b="1">
                <a:solidFill>
                  <a:srgbClr val="000066"/>
                </a:solidFill>
                <a:latin typeface="Times New Roman"/>
                <a:cs typeface="Times New Roman"/>
              </a:rPr>
              <a:t>клинико-диагностическое отделение</a:t>
            </a:r>
            <a:endParaRPr/>
          </a:p>
        </p:txBody>
      </p:sp>
      <p:sp>
        <p:nvSpPr>
          <p:cNvPr id="67" name="TextBox 66"/>
          <p:cNvSpPr txBox="1"/>
          <p:nvPr/>
        </p:nvSpPr>
        <p:spPr bwMode="auto">
          <a:xfrm>
            <a:off x="283582" y="4926052"/>
            <a:ext cx="48170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k-KZ" sz="1800" b="1">
                <a:solidFill>
                  <a:srgbClr val="000066"/>
                </a:solidFill>
                <a:latin typeface="Times New Roman"/>
                <a:cs typeface="Times New Roman"/>
              </a:rPr>
              <a:t>ПЛАТНОЕ ОТДЕЛЕНИЕ</a:t>
            </a:r>
            <a:endParaRPr/>
          </a:p>
        </p:txBody>
      </p:sp>
      <p:sp>
        <p:nvSpPr>
          <p:cNvPr id="2" name="TextBox 1"/>
          <p:cNvSpPr txBox="1"/>
          <p:nvPr/>
        </p:nvSpPr>
        <p:spPr bwMode="auto">
          <a:xfrm>
            <a:off x="6664143" y="1434901"/>
            <a:ext cx="5029604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kk-KZ" sz="1800">
                <a:solidFill>
                  <a:srgbClr val="000066"/>
                </a:solidFill>
                <a:latin typeface="Times New Roman"/>
                <a:cs typeface="Times New Roman"/>
              </a:rPr>
              <a:t>ЗАПИСЬ НА ПРИЕМ, ВЫЗОВ ВРАЧА НА ДОМ</a:t>
            </a:r>
            <a:endParaRPr sz="1800">
              <a:solidFill>
                <a:srgbClr val="000066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13485" y="2682226"/>
            <a:ext cx="4787153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800" b="1">
                <a:solidFill>
                  <a:srgbClr val="000066"/>
                </a:solidFill>
                <a:latin typeface="Times New Roman"/>
                <a:cs typeface="Times New Roman"/>
              </a:rPr>
              <a:t>ЖЕНСКАЯ КОНСУЛЬТАЦИЯ</a:t>
            </a:r>
            <a:endParaRPr lang="kk-KZ" sz="1800" b="1">
              <a:solidFill>
                <a:srgbClr val="000066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303755" y="5406549"/>
            <a:ext cx="481705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000066"/>
                </a:solidFill>
                <a:latin typeface="Times New Roman"/>
                <a:ea typeface="Times New Roman"/>
              </a:rPr>
              <a:t>ОТДЕЛЕНИЕ ПРОФИЛАКТИКИ И ПСИХО-СОЦИАЛЬНОЙ ПОМОЩИ</a:t>
            </a:r>
            <a:endParaRPr sz="1600">
              <a:solidFill>
                <a:srgbClr val="000066"/>
              </a:solidFill>
              <a:latin typeface="Times New Roman"/>
              <a:ea typeface="Times New Roman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6673021" y="2697136"/>
            <a:ext cx="5026078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>
                <a:solidFill>
                  <a:srgbClr val="000066"/>
                </a:solidFill>
                <a:latin typeface="Times New Roman"/>
                <a:cs typeface="Times New Roman"/>
              </a:rPr>
              <a:t>ВЕДЕНИЕ БЕРЕМЕННЫХ, КАБИНЕТ ПЛАНИРОВАНИЯ СЕМЬИ</a:t>
            </a: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>
            <a:off x="283583" y="6188051"/>
            <a:ext cx="483722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800" b="1">
                <a:solidFill>
                  <a:srgbClr val="000066"/>
                </a:solidFill>
                <a:latin typeface="Times New Roman"/>
                <a:cs typeface="Times New Roman"/>
              </a:rPr>
              <a:t>НЕОТЛОЖНАЯ ПОМОЩЬ 4 КАТЕГ</a:t>
            </a:r>
            <a:r>
              <a:rPr lang="ru-RU" sz="2000" b="1">
                <a:solidFill>
                  <a:srgbClr val="000066"/>
                </a:solidFill>
                <a:latin typeface="Times New Roman"/>
                <a:cs typeface="Times New Roman"/>
              </a:rPr>
              <a:t>.</a:t>
            </a:r>
            <a:endParaRPr lang="kk-KZ" sz="2000" b="1">
              <a:solidFill>
                <a:srgbClr val="000066"/>
              </a:solidFill>
              <a:latin typeface="Times New Roman"/>
              <a:cs typeface="Times New Roman"/>
            </a:endParaRPr>
          </a:p>
        </p:txBody>
      </p:sp>
      <p:pic>
        <p:nvPicPr>
          <p:cNvPr id="17" name="Рисунок 16" descr="Центр обработки вызовов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8"/>
              </a:ext>
            </a:extLst>
          </a:blip>
          <a:stretch/>
        </p:blipFill>
        <p:spPr bwMode="auto">
          <a:xfrm>
            <a:off x="5442708" y="1174126"/>
            <a:ext cx="894461" cy="660223"/>
          </a:xfrm>
          <a:prstGeom prst="rect">
            <a:avLst/>
          </a:prstGeom>
        </p:spPr>
      </p:pic>
      <p:pic>
        <p:nvPicPr>
          <p:cNvPr id="19" name="Рисунок 18" descr="Беременная женщина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10"/>
              </a:ext>
            </a:extLst>
          </a:blip>
          <a:stretch/>
        </p:blipFill>
        <p:spPr bwMode="auto">
          <a:xfrm>
            <a:off x="5420326" y="2546626"/>
            <a:ext cx="961615" cy="718052"/>
          </a:xfrm>
          <a:prstGeom prst="rect">
            <a:avLst/>
          </a:prstGeom>
        </p:spPr>
      </p:pic>
      <p:pic>
        <p:nvPicPr>
          <p:cNvPr id="21" name="Трехмерная модель 20" descr="Современная кровать в виде саней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/>
          <a:stretch/>
        </p:blipFill>
        <p:spPr bwMode="auto">
          <a:xfrm>
            <a:off x="5131607" y="4010519"/>
            <a:ext cx="1399625" cy="1169550"/>
          </a:xfrm>
          <a:prstGeom prst="rect">
            <a:avLst/>
          </a:prstGeom>
        </p:spPr>
      </p:pic>
      <p:pic>
        <p:nvPicPr>
          <p:cNvPr id="22" name="Трехмерная модель 21" descr="Манжета аппарата для измерения кровяного давления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/>
          <a:stretch/>
        </p:blipFill>
        <p:spPr bwMode="auto">
          <a:xfrm>
            <a:off x="7416235" y="4312354"/>
            <a:ext cx="3771388" cy="2419021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 bwMode="auto">
          <a:xfrm>
            <a:off x="515449" y="167445"/>
            <a:ext cx="846392" cy="87955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485632" y="154207"/>
            <a:ext cx="906026" cy="9060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3533649" y="396827"/>
            <a:ext cx="599234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ru-RU" sz="2800">
                <a:ln w="0"/>
                <a:latin typeface="Century Gothic"/>
                <a:cs typeface="Arial"/>
              </a:rPr>
              <a:t>ОРГАНИЗАЦИОННАЯ СТРУКТУРА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37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F5CB2A-A908-D84A-83BB-950A71BFFA32}" type="slidenum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30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5"/>
          <p:cNvSpPr/>
          <p:nvPr/>
        </p:nvSpPr>
        <p:spPr bwMode="auto">
          <a:xfrm>
            <a:off x="3907" y="12761"/>
            <a:ext cx="12192000" cy="10969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ru-RU" sz="2800">
                <a:ln w="0"/>
                <a:solidFill>
                  <a:schemeClr val="tx1"/>
                </a:solidFill>
                <a:latin typeface="Times New Roman"/>
                <a:ea typeface="Times New Roman"/>
              </a:rPr>
              <a:t>Индикаторы, влияющие на выплату СКПН</a:t>
            </a:r>
            <a:endParaRPr sz="2800">
              <a:ln w="0"/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pic>
        <p:nvPicPr>
          <p:cNvPr id="6" name="Рисунок 5" descr="Линейчатая диаграмма с тенденцией к повышению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667644" y="211960"/>
            <a:ext cx="1405169" cy="933449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919686" y="1344608"/>
          <a:ext cx="10267426" cy="4910164"/>
        </p:xfrm>
        <a:graphic>
          <a:graphicData uri="http://schemas.openxmlformats.org/drawingml/2006/table">
            <a:tbl>
              <a:tblPr/>
              <a:tblGrid>
                <a:gridCol w="5252515"/>
                <a:gridCol w="1817054"/>
                <a:gridCol w="1542774"/>
                <a:gridCol w="1655083"/>
              </a:tblGrid>
              <a:tr h="29229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Показатели</a:t>
                      </a:r>
                      <a:endParaRPr/>
                    </a:p>
                  </a:txBody>
                  <a:tcPr marL="8288" marR="8288" marT="8288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2000" b="1" i="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2000" b="1" i="0" u="none" strike="noStrike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8288" marR="8288" marT="8288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8288" marR="8288" marT="8288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2024</a:t>
                      </a:r>
                      <a:endParaRPr/>
                    </a:p>
                  </a:txBody>
                  <a:tcPr marL="8288" marR="8288" marT="8288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587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Своевременно диагностированный туберкулез легких</a:t>
                      </a:r>
                      <a:endParaRPr/>
                    </a:p>
                  </a:txBody>
                  <a:tcPr marL="74594" marR="8288" marT="8288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800" b="1" i="0" u="none" strike="noStrik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100%</a:t>
                      </a:r>
                      <a:endParaRPr/>
                    </a:p>
                  </a:txBody>
                  <a:tcPr marL="8288" marR="8288" marT="8288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800" b="1" i="0" u="none" strike="noStrik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100%</a:t>
                      </a:r>
                      <a:endParaRPr/>
                    </a:p>
                  </a:txBody>
                  <a:tcPr marL="8288" marR="8288" marT="8288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800" b="1" i="0" u="none" strike="noStrik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100%</a:t>
                      </a:r>
                      <a:endParaRPr/>
                    </a:p>
                  </a:txBody>
                  <a:tcPr marL="8288" marR="8288" marT="8288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3189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Впервые выявленные случаи злокачественного новообразования визуальной локации 1-2 стадии</a:t>
                      </a:r>
                      <a:endParaRPr/>
                    </a:p>
                  </a:txBody>
                  <a:tcPr marL="74594" marR="8288" marT="8288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92,8</a:t>
                      </a:r>
                      <a:r>
                        <a:rPr sz="1800" b="1" i="0" u="none" strike="noStrik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/>
                    </a:p>
                  </a:txBody>
                  <a:tcPr marL="8288" marR="8288" marT="8288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94,3</a:t>
                      </a:r>
                      <a:r>
                        <a:rPr sz="1800" b="1" i="0" u="none" strike="noStrik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/>
                    </a:p>
                  </a:txBody>
                  <a:tcPr marL="8288" marR="8288" marT="8288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86,9</a:t>
                      </a:r>
                      <a:r>
                        <a:rPr sz="1800" b="1" i="0" u="none" strike="noStrik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</a:p>
                  </a:txBody>
                  <a:tcPr marL="8288" marR="8288" marT="8288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6516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Уровень госпитализации больных с осложнениями заболеваний сердечно сосудистой системы (инфаркт, миокарда, инсульт)</a:t>
                      </a:r>
                      <a:endParaRPr/>
                    </a:p>
                  </a:txBody>
                  <a:tcPr marL="74594" marR="8288" marT="8288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88,3</a:t>
                      </a:r>
                      <a:r>
                        <a:rPr sz="1800" b="1" i="0" u="none" strike="noStrik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/>
                    </a:p>
                  </a:txBody>
                  <a:tcPr marL="8288" marR="8288" marT="8288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4,8</a:t>
                      </a:r>
                      <a:r>
                        <a:rPr sz="1800" b="1" i="0" u="none" strike="noStrik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/>
                    </a:p>
                  </a:txBody>
                  <a:tcPr marL="8288" marR="8288" marT="8288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80</a:t>
                      </a:r>
                      <a:r>
                        <a:rPr sz="1800" b="1" i="0" u="none" strike="noStrik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</a:p>
                  </a:txBody>
                  <a:tcPr marL="8288" marR="8288" marT="8288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296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Материнская смертность, предотвратимая на уровне ПМСП</a:t>
                      </a:r>
                      <a:endParaRPr/>
                    </a:p>
                  </a:txBody>
                  <a:tcPr marL="74594" marR="8288" marT="8288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100%</a:t>
                      </a:r>
                      <a:endParaRPr sz="1800" b="1" i="0" u="none" strike="noStrike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8288" marR="8288" marT="8288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100%</a:t>
                      </a:r>
                      <a:endParaRPr sz="1800" b="1" i="0" u="none" strike="noStrike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8288" marR="8288" marT="8288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100%</a:t>
                      </a:r>
                      <a:endParaRPr sz="1800" b="1" i="0" u="none" strike="noStrike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8288" marR="8288" marT="8288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296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Детская смертность от 7 дней до 5 лет, предотвратимая на уровне ПМСП</a:t>
                      </a:r>
                      <a:endParaRPr/>
                    </a:p>
                  </a:txBody>
                  <a:tcPr marL="74594" marR="8288" marT="8288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100%</a:t>
                      </a:r>
                      <a:endParaRPr sz="1800" b="1" i="0" u="none" strike="noStrike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8288" marR="8288" marT="8288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100%</a:t>
                      </a:r>
                      <a:endParaRPr sz="1800" b="1" i="0" u="none" strike="noStrike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8288" marR="8288" marT="8288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100%</a:t>
                      </a:r>
                      <a:endParaRPr sz="1800" b="1" i="0" u="none" strike="noStrike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8288" marR="8288" marT="8288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3189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Охват патронажными посещениями новорожденных в первые 3 суток после выписки из роддома</a:t>
                      </a:r>
                      <a:endParaRPr/>
                    </a:p>
                  </a:txBody>
                  <a:tcPr marL="74594" marR="8288" marT="8288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77,2</a:t>
                      </a:r>
                      <a:r>
                        <a:rPr sz="1800" b="1" i="0" u="none" strike="noStrik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/>
                    </a:p>
                  </a:txBody>
                  <a:tcPr marL="8288" marR="8288" marT="8288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90,9</a:t>
                      </a:r>
                      <a:r>
                        <a:rPr sz="1800" b="1" i="0" u="none" strike="noStrik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/>
                    </a:p>
                  </a:txBody>
                  <a:tcPr marL="8288" marR="8288" marT="8288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9,05</a:t>
                      </a:r>
                      <a:r>
                        <a:rPr sz="1800" b="1" i="0" u="none" strike="noStrik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</a:p>
                  </a:txBody>
                  <a:tcPr marL="8288" marR="8288" marT="8288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3189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Удельный вес детей до 5 лет, госпитализированных с осложнениями острыми респираторными инфекциями </a:t>
                      </a:r>
                      <a:endParaRPr/>
                    </a:p>
                  </a:txBody>
                  <a:tcPr marL="74594" marR="8288" marT="8288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32,9</a:t>
                      </a:r>
                      <a:r>
                        <a:rPr sz="1800" b="1" i="0" u="none" strike="noStrik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/>
                    </a:p>
                  </a:txBody>
                  <a:tcPr marL="8288" marR="8288" marT="8288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80,7</a:t>
                      </a:r>
                      <a:r>
                        <a:rPr sz="1800" b="1" i="0" u="none" strike="noStrik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/>
                    </a:p>
                  </a:txBody>
                  <a:tcPr marL="8288" marR="8288" marT="8288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50</a:t>
                      </a:r>
                      <a:r>
                        <a:rPr sz="1800" b="1" i="0" u="none" strike="noStrik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</a:p>
                  </a:txBody>
                  <a:tcPr marL="8288" marR="8288" marT="8288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Овал 8"/>
          <p:cNvSpPr/>
          <p:nvPr/>
        </p:nvSpPr>
        <p:spPr bwMode="auto">
          <a:xfrm>
            <a:off x="346229" y="187521"/>
            <a:ext cx="716809" cy="76202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71771" y="115201"/>
            <a:ext cx="881199" cy="881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31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25506" y="1247243"/>
            <a:ext cx="119589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ru-RU" sz="1300">
                <a:latin typeface="Times New Roman"/>
                <a:ea typeface="Calibri"/>
                <a:cs typeface="Times New Roman"/>
              </a:rPr>
              <a:t>1. Сертификация качества: В октябре 2024 года Городская поликлиника №8 успешно прошла сертификацию и подтвердила соответствие Стандартам в системе здравоохранения, получив Первую категорию на 3 года. Это подтверждает высокое качество оказываемых медицинских услуг и соблюдение всех необходимых требований.</a:t>
            </a:r>
            <a:endParaRPr/>
          </a:p>
          <a:p>
            <a:pPr algn="just">
              <a:spcAft>
                <a:spcPts val="0"/>
              </a:spcAft>
              <a:defRPr/>
            </a:pPr>
            <a:r>
              <a:rPr lang="ru-RU" sz="1300">
                <a:latin typeface="Times New Roman"/>
                <a:ea typeface="Calibri"/>
                <a:cs typeface="Times New Roman"/>
              </a:rPr>
              <a:t>2. Стандарты аптечной практики: С целью обеспечения высокого качества фармацевтических услуг для прикрепленного населения поликлиники успешно прошла сертификацию по Стандарту надлежащей аптечной практики (GPP). Это гарантирует безопасность и эффективность лекарственных препаратов, доступных пациентам.</a:t>
            </a:r>
            <a:endParaRPr/>
          </a:p>
          <a:p>
            <a:pPr algn="just">
              <a:spcAft>
                <a:spcPts val="0"/>
              </a:spcAft>
              <a:defRPr/>
            </a:pPr>
            <a:r>
              <a:rPr lang="ru-RU" sz="1300">
                <a:latin typeface="Times New Roman"/>
                <a:ea typeface="Calibri"/>
                <a:cs typeface="Times New Roman"/>
              </a:rPr>
              <a:t>3. Расширенная практика медицинских сестёр: Организован и функционирует кабинет приёма медицинских сестёр расширенной практики, в котором работают 5 медицинских сестёр с высшим медицинским образованием. За год работы кабинета было обслужено более 3000 пациентов, что позволило снизить нагрузку на врачей и улучшить доступность медицинской помощи.</a:t>
            </a:r>
            <a:endParaRPr/>
          </a:p>
          <a:p>
            <a:pPr algn="just">
              <a:spcAft>
                <a:spcPts val="0"/>
              </a:spcAft>
              <a:defRPr/>
            </a:pPr>
            <a:r>
              <a:rPr lang="ru-RU" sz="1300">
                <a:latin typeface="Times New Roman"/>
                <a:ea typeface="Calibri"/>
                <a:cs typeface="Times New Roman"/>
              </a:rPr>
              <a:t>4. Патронажное обслуживание: Внедрена универсальная прогрессивная модель патронажного обслуживания беременных женщин и детей раннего возраста, рекомендованная ВОЗ и ЮНИСЕФ. Эта модель обеспечивает индивидуальный подход к каждой семье и позволяет своевременно выявлять и предотвращать возможные проблемы со здоровьем. Охват патронажем увеличился на 15% по сравнению с прошлым годом.</a:t>
            </a:r>
            <a:endParaRPr/>
          </a:p>
          <a:p>
            <a:pPr algn="just">
              <a:spcAft>
                <a:spcPts val="0"/>
              </a:spcAft>
              <a:defRPr/>
            </a:pPr>
            <a:r>
              <a:rPr lang="ru-RU" sz="1300">
                <a:latin typeface="Times New Roman"/>
                <a:ea typeface="Calibri"/>
                <a:cs typeface="Times New Roman"/>
              </a:rPr>
              <a:t>5. Отсутствие материнской и детской смертности: В 2024 году в поликлинике не было зафиксировано материнской смертности. Этот показатель свидетельствует о высоком качестве оказания медицинской помощи.</a:t>
            </a:r>
            <a:endParaRPr/>
          </a:p>
          <a:p>
            <a:pPr algn="just">
              <a:spcAft>
                <a:spcPts val="0"/>
              </a:spcAft>
              <a:defRPr/>
            </a:pPr>
            <a:r>
              <a:rPr lang="ru-RU" sz="1300">
                <a:latin typeface="Times New Roman"/>
                <a:ea typeface="Calibri"/>
                <a:cs typeface="Times New Roman"/>
              </a:rPr>
              <a:t>6. Финансовая стабильность: Отсутствие кредиторской задолженности демонстрирует эффективное управление финансовыми ресурсами поликлиники.</a:t>
            </a:r>
            <a:endParaRPr/>
          </a:p>
          <a:p>
            <a:pPr algn="just">
              <a:spcAft>
                <a:spcPts val="0"/>
              </a:spcAft>
              <a:defRPr/>
            </a:pPr>
            <a:r>
              <a:rPr lang="ru-RU" sz="1300">
                <a:latin typeface="Times New Roman"/>
                <a:ea typeface="Calibri"/>
                <a:cs typeface="Times New Roman"/>
              </a:rPr>
              <a:t>7.Базовая реанимация: 100% сотрудников прошли обучение по базовой реанимации BLS, что обеспечивает готовность к оказанию неотложной медицинской помощи.</a:t>
            </a:r>
            <a:endParaRPr/>
          </a:p>
          <a:p>
            <a:pPr algn="just">
              <a:spcAft>
                <a:spcPts val="0"/>
              </a:spcAft>
              <a:defRPr/>
            </a:pPr>
            <a:r>
              <a:rPr lang="ru-RU" sz="1300">
                <a:latin typeface="Times New Roman"/>
                <a:ea typeface="Calibri"/>
                <a:cs typeface="Times New Roman"/>
              </a:rPr>
              <a:t>8. Страхование ответственности: 100% медицинских работников застрахованы от профессиональной ответственности, что обеспечивает дополнительную защиту пациентам и сотрудникам.</a:t>
            </a:r>
            <a:endParaRPr/>
          </a:p>
          <a:p>
            <a:pPr algn="just">
              <a:spcAft>
                <a:spcPts val="0"/>
              </a:spcAft>
              <a:defRPr/>
            </a:pPr>
            <a:r>
              <a:rPr lang="ru-RU" sz="1300">
                <a:latin typeface="Times New Roman"/>
                <a:ea typeface="Calibri"/>
                <a:cs typeface="Times New Roman"/>
              </a:rPr>
              <a:t>9. Инновационные технологии: Внедрено инновационное решение – использование голосовых роботов с искусственным интеллектом для приглашения на профилактические осмотры и скрининги по заболеваниям сердечно-сосудистой системы, онкологические заболевания и туберкулез. Благодаря этому, охват скрининговыми обследованиями увеличился на 20%.</a:t>
            </a:r>
            <a:endParaRPr/>
          </a:p>
          <a:p>
            <a:pPr algn="just">
              <a:spcAft>
                <a:spcPts val="0"/>
              </a:spcAft>
              <a:defRPr/>
            </a:pPr>
            <a:r>
              <a:rPr lang="ru-RU" sz="1300">
                <a:latin typeface="Times New Roman"/>
                <a:ea typeface="Calibri"/>
                <a:cs typeface="Times New Roman"/>
              </a:rPr>
              <a:t>10. Международное обучение: Трое сотрудников прошли повышение квалификации за рубежом по направлению «Инклюзивная среда, образование и медицина» (Россия, Япония, Белоруссия). Полученные знания и опыт будут применены для улучшения качества медицинского обслуживания и повышения доступности услуг для всех групп населения.</a:t>
            </a:r>
            <a:endParaRPr/>
          </a:p>
        </p:txBody>
      </p:sp>
      <p:sp>
        <p:nvSpPr>
          <p:cNvPr id="7" name="Rectangle 25"/>
          <p:cNvSpPr/>
          <p:nvPr/>
        </p:nvSpPr>
        <p:spPr bwMode="auto">
          <a:xfrm>
            <a:off x="3907" y="12761"/>
            <a:ext cx="12192000" cy="10969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800" b="1">
                <a:solidFill>
                  <a:schemeClr val="bg1"/>
                </a:solidFill>
                <a:latin typeface="Times New Roman"/>
                <a:ea typeface="Times New Roman"/>
              </a:rPr>
              <a:t>Достижения за 2024год</a:t>
            </a:r>
            <a:endParaRPr sz="280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346229" y="187521"/>
            <a:ext cx="716809" cy="76202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8404" y="120642"/>
            <a:ext cx="881199" cy="881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91437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F5CB2A-A908-D84A-83BB-950A71BFFA32}" type="slidenum">
              <a:rPr lang="ru-RU" sz="1200" b="0" i="0" u="none" strike="noStrike" cap="none" spc="0">
                <a:ln>
                  <a:noFill/>
                </a:ln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32</a:t>
            </a:fld>
            <a:endParaRPr lang="ru-RU" sz="1200" b="0" i="0" u="none" strike="noStrike" cap="none" spc="0">
              <a:ln>
                <a:noFill/>
              </a:ln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5"/>
          <p:cNvSpPr/>
          <p:nvPr/>
        </p:nvSpPr>
        <p:spPr bwMode="auto">
          <a:xfrm>
            <a:off x="0" y="-29630"/>
            <a:ext cx="12192000" cy="13155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ru-RU" sz="2800" b="1">
                <a:solidFill>
                  <a:schemeClr val="bg1"/>
                </a:solidFill>
                <a:latin typeface="Times New Roman"/>
                <a:cs typeface="Times New Roman"/>
              </a:rPr>
              <a:t>Плановые показатели деятельности на следующий </a:t>
            </a:r>
          </a:p>
          <a:p>
            <a:pPr lvl="0" algn="ctr" defTabSz="914400">
              <a:defRPr/>
            </a:pPr>
            <a:r>
              <a:rPr lang="ru-RU" sz="2800" b="1">
                <a:solidFill>
                  <a:schemeClr val="bg1"/>
                </a:solidFill>
                <a:latin typeface="Times New Roman"/>
                <a:cs typeface="Times New Roman"/>
              </a:rPr>
              <a:t>отчетный период</a:t>
            </a:r>
            <a:endParaRPr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01348" y="1443440"/>
          <a:ext cx="8832664" cy="509408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660681"/>
                <a:gridCol w="4726395"/>
                <a:gridCol w="1972235"/>
                <a:gridCol w="1473353"/>
              </a:tblGrid>
              <a:tr h="230867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200" b="0">
                          <a:latin typeface="Times New Roman"/>
                          <a:cs typeface="Times New Roman"/>
                        </a:rPr>
                        <a:t>№</a:t>
                      </a:r>
                      <a:endParaRPr lang="ru-RU" sz="1200" b="0">
                        <a:solidFill>
                          <a:srgbClr val="00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200" b="0">
                          <a:latin typeface="Times New Roman"/>
                          <a:cs typeface="Times New Roman"/>
                        </a:rPr>
                        <a:t>Показатели</a:t>
                      </a:r>
                      <a:endParaRPr lang="ru-RU" sz="1200" b="0">
                        <a:solidFill>
                          <a:srgbClr val="00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200" b="0">
                          <a:latin typeface="Times New Roman"/>
                          <a:cs typeface="Times New Roman"/>
                        </a:rPr>
                        <a:t>Ед.изм.</a:t>
                      </a:r>
                      <a:endParaRPr lang="ru-RU" sz="1200" b="0">
                        <a:solidFill>
                          <a:srgbClr val="00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200" b="0">
                          <a:latin typeface="Times New Roman"/>
                          <a:cs typeface="Times New Roman"/>
                        </a:rPr>
                        <a:t>План</a:t>
                      </a:r>
                      <a:endParaRPr lang="ru-RU" sz="1200" b="0">
                        <a:solidFill>
                          <a:srgbClr val="00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722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defRPr/>
                      </a:pPr>
                      <a:endParaRPr lang="ru-RU" sz="1200" b="0">
                        <a:latin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ru-RU" sz="1200" b="0">
                          <a:latin typeface="Times New Roman"/>
                          <a:cs typeface="Times New Roman"/>
                        </a:rPr>
                        <a:t>1.</a:t>
                      </a:r>
                      <a:endParaRPr lang="en-US" sz="1200" b="0">
                        <a:solidFill>
                          <a:srgbClr val="00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0">
                          <a:latin typeface="Times New Roman"/>
                          <a:cs typeface="Times New Roman"/>
                        </a:rPr>
                        <a:t>Снижение стандартизованного коэффициента смертности </a:t>
                      </a:r>
                      <a:endParaRPr lang="ru-RU" sz="1200" b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200" b="1">
                          <a:latin typeface="Times New Roman"/>
                          <a:cs typeface="Times New Roman"/>
                        </a:rPr>
                        <a:t>На 1 000 населения</a:t>
                      </a:r>
                      <a:endParaRPr lang="ru-RU" sz="1200" b="1">
                        <a:solidFill>
                          <a:srgbClr val="00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6,03</a:t>
                      </a:r>
                      <a:endParaRPr lang="ru-RU" sz="1200" b="1">
                        <a:solidFill>
                          <a:srgbClr val="00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00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ru-RU" sz="1200" b="0">
                          <a:latin typeface="Times New Roman"/>
                          <a:cs typeface="Times New Roman"/>
                        </a:rPr>
                        <a:t>2.</a:t>
                      </a:r>
                      <a:endParaRPr lang="en-US" sz="1200" b="0">
                        <a:solidFill>
                          <a:srgbClr val="00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0">
                          <a:latin typeface="Times New Roman"/>
                          <a:cs typeface="Times New Roman"/>
                        </a:rPr>
                        <a:t>Снижение младенческой смертности </a:t>
                      </a:r>
                      <a:endParaRPr lang="ru-RU" sz="1200" b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200" b="1">
                          <a:latin typeface="Times New Roman"/>
                          <a:cs typeface="Times New Roman"/>
                        </a:rPr>
                        <a:t>На 1000 родившихся</a:t>
                      </a:r>
                      <a:endParaRPr lang="ru-RU" sz="1200" b="1">
                        <a:solidFill>
                          <a:srgbClr val="00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k-KZ" sz="1200" b="1">
                          <a:latin typeface="Times New Roman"/>
                          <a:cs typeface="Times New Roman"/>
                        </a:rPr>
                        <a:t>5,0</a:t>
                      </a:r>
                      <a:endParaRPr lang="ru-RU" sz="1200" b="1">
                        <a:solidFill>
                          <a:srgbClr val="00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173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ru-RU" sz="1200" b="0">
                          <a:latin typeface="Times New Roman"/>
                          <a:cs typeface="Times New Roman"/>
                        </a:rPr>
                        <a:t>3.</a:t>
                      </a:r>
                      <a:endParaRPr lang="en-US" sz="1200" b="0">
                        <a:solidFill>
                          <a:srgbClr val="00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0">
                          <a:latin typeface="Times New Roman"/>
                          <a:cs typeface="Times New Roman"/>
                        </a:rPr>
                        <a:t>Снижение заболеваемости ожирением среди детей (0 – 14 лет) </a:t>
                      </a:r>
                      <a:endParaRPr lang="ru-RU" sz="1200" b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200" b="1">
                          <a:latin typeface="Times New Roman"/>
                          <a:cs typeface="Times New Roman"/>
                        </a:rPr>
                        <a:t>На 100 тыс. населения</a:t>
                      </a:r>
                      <a:endParaRPr lang="ru-RU" sz="1200" b="1">
                        <a:solidFill>
                          <a:srgbClr val="00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k-KZ" sz="1200" b="1">
                          <a:latin typeface="Times New Roman"/>
                          <a:cs typeface="Times New Roman"/>
                        </a:rPr>
                        <a:t>39,0</a:t>
                      </a:r>
                      <a:endParaRPr lang="ru-RU" sz="1200" b="1">
                        <a:solidFill>
                          <a:srgbClr val="00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260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ru-RU" sz="1200" b="0">
                          <a:latin typeface="Times New Roman"/>
                          <a:cs typeface="Times New Roman"/>
                        </a:rPr>
                        <a:t>4.</a:t>
                      </a:r>
                      <a:endParaRPr lang="en-US" sz="1200" b="0">
                        <a:solidFill>
                          <a:srgbClr val="00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0">
                          <a:latin typeface="Times New Roman"/>
                          <a:cs typeface="Times New Roman"/>
                        </a:rPr>
                        <a:t>Снижение стандартизованного коэффициента смертности от болезней системы кровообращения </a:t>
                      </a:r>
                      <a:endParaRPr lang="ru-RU" sz="1200" b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На 100 тыс.населения</a:t>
                      </a:r>
                      <a:endParaRPr lang="ru-RU" sz="1200" b="1">
                        <a:solidFill>
                          <a:srgbClr val="00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k-KZ" sz="1200" b="1">
                          <a:latin typeface="Times New Roman"/>
                          <a:cs typeface="Times New Roman"/>
                        </a:rPr>
                        <a:t>204,3</a:t>
                      </a:r>
                      <a:endParaRPr lang="ru-RU" sz="1200" b="1">
                        <a:solidFill>
                          <a:srgbClr val="00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125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ru-RU" sz="1200" b="0">
                          <a:latin typeface="Times New Roman"/>
                          <a:cs typeface="Times New Roman"/>
                        </a:rPr>
                        <a:t>5.</a:t>
                      </a:r>
                      <a:endParaRPr lang="en-US" sz="1200" b="0">
                        <a:solidFill>
                          <a:srgbClr val="00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0">
                          <a:latin typeface="Times New Roman"/>
                          <a:cs typeface="Times New Roman"/>
                        </a:rPr>
                        <a:t>Снижение заболеваемости туберкулезом  </a:t>
                      </a:r>
                      <a:endParaRPr lang="ru-RU" sz="1200" b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200" b="1">
                          <a:latin typeface="Times New Roman"/>
                          <a:cs typeface="Times New Roman"/>
                        </a:rPr>
                        <a:t>На 100 тыс. населения</a:t>
                      </a:r>
                      <a:endParaRPr lang="ru-RU" sz="1200" b="1">
                        <a:solidFill>
                          <a:srgbClr val="00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15,0</a:t>
                      </a:r>
                    </a:p>
                  </a:txBody>
                  <a:tcPr marL="68580" marR="68580" marT="0" marB="0"/>
                </a:tc>
              </a:tr>
              <a:tr h="69260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ru-RU" sz="1200" b="0">
                          <a:latin typeface="Times New Roman"/>
                          <a:cs typeface="Times New Roman"/>
                        </a:rPr>
                        <a:t>6.</a:t>
                      </a:r>
                      <a:endParaRPr lang="en-US" sz="1200" b="0">
                        <a:solidFill>
                          <a:srgbClr val="00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0">
                          <a:latin typeface="Times New Roman"/>
                          <a:cs typeface="Times New Roman"/>
                        </a:rPr>
                        <a:t>Уровень удовлетворенности населения качеством и доступностью медицинских услуг, предоставляемых медицинскими учреждениями </a:t>
                      </a:r>
                      <a:endParaRPr lang="ru-RU" sz="1200" b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%</a:t>
                      </a:r>
                      <a:endParaRPr lang="ru-RU" sz="1200" b="1">
                        <a:solidFill>
                          <a:srgbClr val="00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k-KZ" sz="1200" b="1">
                          <a:latin typeface="Times New Roman"/>
                          <a:cs typeface="Times New Roman"/>
                        </a:rPr>
                        <a:t>80</a:t>
                      </a:r>
                      <a:endParaRPr lang="ru-RU" sz="1200" b="1">
                        <a:solidFill>
                          <a:srgbClr val="00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446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ru-RU" sz="1200" b="0">
                          <a:latin typeface="Times New Roman"/>
                          <a:cs typeface="Times New Roman"/>
                        </a:rPr>
                        <a:t>7.</a:t>
                      </a:r>
                      <a:endParaRPr lang="en-US" sz="1200" b="0">
                        <a:solidFill>
                          <a:srgbClr val="00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0">
                          <a:latin typeface="Times New Roman"/>
                          <a:cs typeface="Times New Roman"/>
                        </a:rPr>
                        <a:t>Доля дистанционных медицинских услуг, оказанных населению</a:t>
                      </a:r>
                      <a:endParaRPr lang="ru-RU" sz="1200" b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200" b="1">
                          <a:latin typeface="Times New Roman"/>
                          <a:cs typeface="Times New Roman"/>
                        </a:rPr>
                        <a:t>%</a:t>
                      </a:r>
                      <a:endParaRPr lang="ru-RU" sz="1200" b="1">
                        <a:solidFill>
                          <a:srgbClr val="00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k-KZ" sz="1200" b="1">
                          <a:latin typeface="Times New Roman"/>
                          <a:cs typeface="Times New Roman"/>
                        </a:rPr>
                        <a:t>7</a:t>
                      </a:r>
                      <a:endParaRPr lang="ru-RU" sz="1200" b="1">
                        <a:solidFill>
                          <a:srgbClr val="00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341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ru-RU" sz="1200" b="0">
                          <a:latin typeface="Times New Roman"/>
                          <a:cs typeface="Times New Roman"/>
                        </a:rPr>
                        <a:t>8.</a:t>
                      </a:r>
                      <a:endParaRPr lang="ru-RU" sz="1200" b="0">
                        <a:solidFill>
                          <a:srgbClr val="00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0">
                          <a:latin typeface="Times New Roman"/>
                          <a:cs typeface="Times New Roman"/>
                        </a:rPr>
                        <a:t>Рост удельного веса выявленных первичных злокачественных новообразований на 0-I стадиях (уровень ранней диагностики)</a:t>
                      </a:r>
                      <a:endParaRPr lang="ru-RU" sz="1200" b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200" b="1">
                          <a:latin typeface="Times New Roman"/>
                          <a:cs typeface="Times New Roman"/>
                        </a:rPr>
                        <a:t>%</a:t>
                      </a:r>
                      <a:endParaRPr lang="ru-RU" sz="1200" b="1">
                        <a:solidFill>
                          <a:srgbClr val="00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kk-KZ" sz="1200" b="1">
                          <a:latin typeface="Times New Roman"/>
                          <a:cs typeface="Times New Roman"/>
                        </a:rPr>
                        <a:t>63,0</a:t>
                      </a:r>
                      <a:endParaRPr lang="ru-RU" sz="1200" b="1">
                        <a:solidFill>
                          <a:srgbClr val="00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652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en-US" sz="1200" b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lang="kk-KZ" sz="1200" b="0">
                          <a:latin typeface="Times New Roman"/>
                          <a:cs typeface="Times New Roman"/>
                        </a:rPr>
                        <a:t>.</a:t>
                      </a:r>
                      <a:endParaRPr lang="ru-RU" sz="1200" b="0">
                        <a:solidFill>
                          <a:srgbClr val="00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0">
                          <a:latin typeface="Times New Roman"/>
                          <a:cs typeface="Times New Roman"/>
                        </a:rPr>
                        <a:t>Доля обеспеченности пациентов лекарственными препаратами при АЛО от общего числа выписанных бесплатных рецептов</a:t>
                      </a:r>
                      <a:endParaRPr lang="ru-RU" sz="1200" b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%</a:t>
                      </a:r>
                      <a:endParaRPr/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200" b="1">
                        <a:solidFill>
                          <a:srgbClr val="00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99,5</a:t>
                      </a:r>
                      <a:endParaRPr lang="ru-RU" sz="1200" b="1">
                        <a:solidFill>
                          <a:srgbClr val="00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" name="Рисунок 9" descr="Линейчатая диаграмма с тенденцией к повышению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758788" y="2323350"/>
            <a:ext cx="1905000" cy="1656940"/>
          </a:xfrm>
          <a:prstGeom prst="rect">
            <a:avLst/>
          </a:prstGeom>
        </p:spPr>
      </p:pic>
      <p:pic>
        <p:nvPicPr>
          <p:cNvPr id="8" name="Рисунок 7" descr="Расширение бизнеса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758788" y="4428151"/>
            <a:ext cx="1905000" cy="1779476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 bwMode="auto">
          <a:xfrm>
            <a:off x="346229" y="187521"/>
            <a:ext cx="716809" cy="76202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64033" y="127933"/>
            <a:ext cx="881199" cy="881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Rectangle 25"/>
          <p:cNvSpPr/>
          <p:nvPr/>
        </p:nvSpPr>
        <p:spPr bwMode="auto">
          <a:xfrm>
            <a:off x="0" y="1973"/>
            <a:ext cx="12192000" cy="12850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ru-RU" sz="280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Плановые мероприятия на следующий отчетный </a:t>
            </a:r>
            <a:endParaRPr/>
          </a:p>
          <a:p>
            <a:pPr lvl="0" algn="ctr" defTabSz="914400">
              <a:defRPr/>
            </a:pPr>
            <a:r>
              <a:rPr lang="ru-RU" sz="280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период (2025г.)</a:t>
            </a:r>
            <a:endParaRPr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829785" y="6304033"/>
            <a:ext cx="2844800" cy="365125"/>
          </a:xfrm>
        </p:spPr>
        <p:txBody>
          <a:bodyPr/>
          <a:lstStyle/>
          <a:p>
            <a:pPr defTabSz="914400"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33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Скругленный прямоугольник 3"/>
          <p:cNvSpPr/>
          <p:nvPr/>
        </p:nvSpPr>
        <p:spPr bwMode="auto">
          <a:xfrm>
            <a:off x="354562" y="1494058"/>
            <a:ext cx="1086424" cy="90317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600" b="1" i="0" u="none" strike="noStrike" cap="none" spc="0">
                <a:ln>
                  <a:noFill/>
                </a:ln>
                <a:solidFill>
                  <a:srgbClr val="17375E"/>
                </a:solidFill>
                <a:latin typeface="Calibri"/>
                <a:ea typeface="+mn-ea"/>
                <a:cs typeface="+mn-cs"/>
              </a:rPr>
              <a:t>1</a:t>
            </a:r>
            <a:endParaRPr lang="ru-RU" sz="6600" b="1" i="0" u="none" strike="noStrike" cap="none" spc="0">
              <a:ln>
                <a:noFill/>
              </a:ln>
              <a:solidFill>
                <a:srgbClr val="17375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Скругленный прямоугольник 3"/>
          <p:cNvSpPr/>
          <p:nvPr/>
        </p:nvSpPr>
        <p:spPr bwMode="auto">
          <a:xfrm>
            <a:off x="354562" y="2575640"/>
            <a:ext cx="1086424" cy="90317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6600" b="1">
                <a:solidFill>
                  <a:srgbClr val="17375E"/>
                </a:solidFill>
                <a:latin typeface="Calibri"/>
              </a:rPr>
              <a:t>2</a:t>
            </a:r>
            <a:endParaRPr lang="ru-RU" sz="6600" b="1" i="0" u="none" strike="noStrike" cap="none" spc="0">
              <a:ln>
                <a:noFill/>
              </a:ln>
              <a:solidFill>
                <a:srgbClr val="17375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Скругленный прямоугольник 3"/>
          <p:cNvSpPr/>
          <p:nvPr/>
        </p:nvSpPr>
        <p:spPr bwMode="auto">
          <a:xfrm>
            <a:off x="354562" y="3616012"/>
            <a:ext cx="1086424" cy="90317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6600" b="1">
                <a:solidFill>
                  <a:srgbClr val="17375E"/>
                </a:solidFill>
                <a:latin typeface="Calibri"/>
              </a:rPr>
              <a:t>3</a:t>
            </a:r>
            <a:endParaRPr lang="ru-RU" sz="6600" b="1" i="0" u="none" strike="noStrike" cap="none" spc="0">
              <a:ln>
                <a:noFill/>
              </a:ln>
              <a:solidFill>
                <a:srgbClr val="17375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Скругленный прямоугольник 3"/>
          <p:cNvSpPr/>
          <p:nvPr/>
        </p:nvSpPr>
        <p:spPr bwMode="auto">
          <a:xfrm>
            <a:off x="373291" y="4689154"/>
            <a:ext cx="1086424" cy="90317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6600" b="1">
                <a:solidFill>
                  <a:srgbClr val="17375E"/>
                </a:solidFill>
                <a:latin typeface="Calibri"/>
              </a:rPr>
              <a:t>4</a:t>
            </a:r>
            <a:endParaRPr lang="ru-RU" sz="6600" b="1" i="0" u="none" strike="noStrike" cap="none" spc="0">
              <a:ln>
                <a:noFill/>
              </a:ln>
              <a:solidFill>
                <a:srgbClr val="17375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Скругленный прямоугольник 3"/>
          <p:cNvSpPr/>
          <p:nvPr/>
        </p:nvSpPr>
        <p:spPr bwMode="auto">
          <a:xfrm>
            <a:off x="373291" y="5752105"/>
            <a:ext cx="1086424" cy="90317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6600" b="1">
                <a:solidFill>
                  <a:srgbClr val="17375E"/>
                </a:solidFill>
                <a:latin typeface="Calibri"/>
              </a:rPr>
              <a:t>5</a:t>
            </a:r>
            <a:endParaRPr lang="ru-RU" sz="6600" b="1" i="0" u="none" strike="noStrike" cap="none" spc="0">
              <a:ln>
                <a:noFill/>
              </a:ln>
              <a:solidFill>
                <a:srgbClr val="17375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588477" y="1361465"/>
            <a:ext cx="7634545" cy="120032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i="0" u="none" strike="noStrike" cap="none" spc="0">
                <a:ln>
                  <a:noFill/>
                </a:ln>
                <a:solidFill>
                  <a:srgbClr val="92D050"/>
                </a:solidFill>
                <a:latin typeface="Calibri"/>
              </a:rPr>
              <a:t>   </a:t>
            </a:r>
            <a:r>
              <a:rPr lang="ru-RU" sz="2400" b="1">
                <a:solidFill>
                  <a:srgbClr val="17375E"/>
                </a:solidFill>
              </a:rPr>
              <a:t>Создание социально-ориентированной модели ПМСП по семейному принципу обслуживания населения, отвечающий потребностям и ожиданиям населения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1588477" y="2604554"/>
            <a:ext cx="7634543" cy="83099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i="0" u="none" strike="noStrike" cap="none" spc="0">
                <a:ln>
                  <a:noFill/>
                </a:ln>
                <a:solidFill>
                  <a:srgbClr val="17375E"/>
                </a:solidFill>
                <a:latin typeface="Calibri"/>
                <a:ea typeface="+mn-ea"/>
                <a:cs typeface="+mn-cs"/>
              </a:rPr>
              <a:t>Предоставление комплексных медико-социально-психологических услуг семье </a:t>
            </a:r>
            <a:endParaRPr sz="2400" b="1" i="0" u="none" strike="noStrike" cap="none" spc="0">
              <a:ln>
                <a:noFill/>
              </a:ln>
              <a:solidFill>
                <a:srgbClr val="17375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1588477" y="3491829"/>
            <a:ext cx="7634540" cy="120032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i="0" u="none" strike="noStrike" cap="none" spc="0">
                <a:ln>
                  <a:noFill/>
                </a:ln>
                <a:solidFill>
                  <a:srgbClr val="92D050"/>
                </a:solidFill>
                <a:latin typeface="Calibri"/>
                <a:ea typeface="+mn-ea"/>
                <a:cs typeface="+mn-cs"/>
              </a:rPr>
              <a:t>   </a:t>
            </a:r>
            <a:r>
              <a:rPr lang="ru-RU" sz="2400" b="1">
                <a:solidFill>
                  <a:srgbClr val="17375E"/>
                </a:solidFill>
              </a:rPr>
              <a:t>Ориентирование медицинского персонала на перспективное видение своей профессии, личностный рост, постоянное обновление своих знаний</a:t>
            </a:r>
            <a:endParaRPr sz="2400" b="1" i="0" u="none" strike="noStrike" cap="none" spc="0">
              <a:ln>
                <a:noFill/>
              </a:ln>
              <a:solidFill>
                <a:srgbClr val="17375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1588477" y="4736710"/>
            <a:ext cx="7634540" cy="83099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i="0" u="none" strike="noStrike" cap="none" spc="0">
                <a:ln>
                  <a:noFill/>
                </a:ln>
                <a:solidFill>
                  <a:srgbClr val="92D050"/>
                </a:solidFill>
                <a:latin typeface="Calibri"/>
                <a:ea typeface="+mn-ea"/>
                <a:cs typeface="+mn-cs"/>
              </a:rPr>
              <a:t>   </a:t>
            </a:r>
            <a:r>
              <a:rPr lang="ru-RU" sz="2400" b="1">
                <a:solidFill>
                  <a:srgbClr val="17375E"/>
                </a:solidFill>
              </a:rPr>
              <a:t>Достижение удовлетворенности населения качеством оказания медицинских услуг</a:t>
            </a:r>
            <a:endParaRPr sz="2400" b="1" i="0" u="none" strike="noStrike" cap="none" spc="0">
              <a:ln>
                <a:noFill/>
              </a:ln>
              <a:solidFill>
                <a:srgbClr val="17375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1588477" y="5612259"/>
            <a:ext cx="7634540" cy="120032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i="0" u="none" strike="noStrike" cap="none" spc="0">
                <a:ln>
                  <a:noFill/>
                </a:ln>
                <a:solidFill>
                  <a:srgbClr val="92D050"/>
                </a:solidFill>
                <a:latin typeface="Calibri"/>
                <a:ea typeface="+mn-ea"/>
                <a:cs typeface="+mn-cs"/>
              </a:rPr>
              <a:t>   </a:t>
            </a:r>
            <a:r>
              <a:rPr lang="ru-RU" sz="2400" b="1">
                <a:solidFill>
                  <a:srgbClr val="17375E"/>
                </a:solidFill>
              </a:rPr>
              <a:t>Создание эффективной системы профилактической работы и достижение долгосрочного партнерства с населением </a:t>
            </a:r>
          </a:p>
        </p:txBody>
      </p:sp>
      <p:pic>
        <p:nvPicPr>
          <p:cNvPr id="18" name="Рисунок 17" descr="Стрелка: изгиб против часовой стрелки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414934" y="1230489"/>
            <a:ext cx="2110208" cy="1045376"/>
          </a:xfrm>
          <a:prstGeom prst="rect">
            <a:avLst/>
          </a:prstGeom>
        </p:spPr>
      </p:pic>
      <p:pic>
        <p:nvPicPr>
          <p:cNvPr id="20" name="Рисунок 19" descr="Женщина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266503" y="2287978"/>
            <a:ext cx="1297668" cy="949980"/>
          </a:xfrm>
          <a:prstGeom prst="rect">
            <a:avLst/>
          </a:prstGeom>
        </p:spPr>
      </p:pic>
      <p:pic>
        <p:nvPicPr>
          <p:cNvPr id="21" name="Рисунок 20" descr="Мужчина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037696" y="2287978"/>
            <a:ext cx="1272956" cy="939934"/>
          </a:xfrm>
          <a:prstGeom prst="rect">
            <a:avLst/>
          </a:prstGeom>
        </p:spPr>
      </p:pic>
      <p:pic>
        <p:nvPicPr>
          <p:cNvPr id="2051" name="Picture 3" descr="C:\Users\Stat\Desktop\КАРТИНКИ\90750d8c-a713-49a9-b095-df77c4148dc3.jp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9414934" y="3483418"/>
            <a:ext cx="2013494" cy="1740794"/>
          </a:xfrm>
          <a:prstGeom prst="rect">
            <a:avLst/>
          </a:prstGeom>
          <a:noFill/>
        </p:spPr>
      </p:pic>
      <p:pic>
        <p:nvPicPr>
          <p:cNvPr id="2054" name="Picture 6" descr="C:\Users\Stat\Desktop\КАРТИНКИ\private_healthcare.0.jp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9414934" y="5395759"/>
            <a:ext cx="2000134" cy="1076440"/>
          </a:xfrm>
          <a:prstGeom prst="rect">
            <a:avLst/>
          </a:prstGeom>
          <a:noFill/>
        </p:spPr>
      </p:pic>
      <p:sp>
        <p:nvSpPr>
          <p:cNvPr id="25" name="Овал 24"/>
          <p:cNvSpPr/>
          <p:nvPr/>
        </p:nvSpPr>
        <p:spPr bwMode="auto">
          <a:xfrm>
            <a:off x="301689" y="114749"/>
            <a:ext cx="846392" cy="87955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71872" y="113401"/>
            <a:ext cx="906026" cy="9060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3588" cy="6857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Rectangle 6"/>
          <p:cNvSpPr/>
          <p:nvPr/>
        </p:nvSpPr>
        <p:spPr bwMode="auto">
          <a:xfrm>
            <a:off x="633688" y="4363298"/>
            <a:ext cx="5056898" cy="523218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FFC000"/>
                </a:solidFill>
                <a:latin typeface="Arial"/>
                <a:cs typeface="Arial"/>
              </a:rPr>
              <a:t>СПАСИБО ЗА ВНИМАНИЕ!</a:t>
            </a:r>
            <a:endParaRPr lang="ru-RU" sz="2800" b="1">
              <a:solidFill>
                <a:srgbClr val="FFC000"/>
              </a:solidFill>
              <a:latin typeface="Century Gothic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096000" y="1006403"/>
            <a:ext cx="5429081" cy="3618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 dir="u"/>
      </p:transition>
    </mc:Choice>
    <mc:Fallback xmlns:w="http://schemas.openxmlformats.org/wordprocessingml/2006/main" xmlns:m="http://schemas.openxmlformats.org/officeDocument/2006/math" xmlns="">
      <p:transition spd="med" advClick="1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Rectangle 25"/>
          <p:cNvSpPr/>
          <p:nvPr/>
        </p:nvSpPr>
        <p:spPr bwMode="auto">
          <a:xfrm>
            <a:off x="0" y="1973"/>
            <a:ext cx="12192000" cy="12850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ru-RU" sz="2800" b="1">
                <a:ln/>
                <a:solidFill>
                  <a:schemeClr val="accent3"/>
                </a:solidFill>
                <a:latin typeface="Times New Roman"/>
                <a:ea typeface="Calibri"/>
              </a:rPr>
              <a:t>                  </a:t>
            </a:r>
            <a:r>
              <a:rPr lang="ru-RU" sz="2800">
                <a:ln w="0"/>
                <a:solidFill>
                  <a:schemeClr val="tx1"/>
                </a:solidFill>
                <a:latin typeface="Times New Roman"/>
                <a:ea typeface="Calibri"/>
              </a:rPr>
              <a:t>План стратегического развития поликлиники на 2024-2028 гг</a:t>
            </a:r>
            <a:endParaRPr lang="ru-RU" sz="2800" b="1">
              <a:ln/>
              <a:solidFill>
                <a:schemeClr val="accent3"/>
              </a:solidFill>
              <a:latin typeface="Century Gothic"/>
              <a:cs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829785" y="6304033"/>
            <a:ext cx="2844800" cy="365125"/>
          </a:xfrm>
        </p:spPr>
        <p:txBody>
          <a:bodyPr/>
          <a:lstStyle/>
          <a:p>
            <a:pPr defTabSz="914400"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Скругленный прямоугольник 3"/>
          <p:cNvSpPr/>
          <p:nvPr/>
        </p:nvSpPr>
        <p:spPr bwMode="auto">
          <a:xfrm>
            <a:off x="354562" y="1494058"/>
            <a:ext cx="1086424" cy="90317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600" b="1" i="0" u="none" strike="noStrike" cap="none" spc="0">
                <a:ln>
                  <a:noFill/>
                </a:ln>
                <a:solidFill>
                  <a:srgbClr val="17375E"/>
                </a:solidFill>
                <a:latin typeface="Calibri"/>
                <a:ea typeface="+mn-ea"/>
                <a:cs typeface="+mn-cs"/>
              </a:rPr>
              <a:t>1</a:t>
            </a:r>
            <a:endParaRPr lang="ru-RU" sz="6600" b="1" i="0" u="none" strike="noStrike" cap="none" spc="0">
              <a:ln>
                <a:noFill/>
              </a:ln>
              <a:solidFill>
                <a:srgbClr val="17375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Скругленный прямоугольник 3"/>
          <p:cNvSpPr/>
          <p:nvPr/>
        </p:nvSpPr>
        <p:spPr bwMode="auto">
          <a:xfrm>
            <a:off x="354562" y="2575640"/>
            <a:ext cx="1086424" cy="90317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6600" b="1">
                <a:solidFill>
                  <a:srgbClr val="17375E"/>
                </a:solidFill>
                <a:latin typeface="Calibri"/>
              </a:rPr>
              <a:t>2</a:t>
            </a:r>
            <a:endParaRPr lang="ru-RU" sz="6600" b="1" i="0" u="none" strike="noStrike" cap="none" spc="0">
              <a:ln>
                <a:noFill/>
              </a:ln>
              <a:solidFill>
                <a:srgbClr val="17375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Скругленный прямоугольник 3"/>
          <p:cNvSpPr/>
          <p:nvPr/>
        </p:nvSpPr>
        <p:spPr bwMode="auto">
          <a:xfrm>
            <a:off x="354562" y="3616012"/>
            <a:ext cx="1086424" cy="90317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6600" b="1">
                <a:solidFill>
                  <a:srgbClr val="17375E"/>
                </a:solidFill>
                <a:latin typeface="Calibri"/>
              </a:rPr>
              <a:t>3</a:t>
            </a:r>
            <a:endParaRPr lang="ru-RU" sz="6600" b="1" i="0" u="none" strike="noStrike" cap="none" spc="0">
              <a:ln>
                <a:noFill/>
              </a:ln>
              <a:solidFill>
                <a:srgbClr val="17375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Скругленный прямоугольник 3"/>
          <p:cNvSpPr/>
          <p:nvPr/>
        </p:nvSpPr>
        <p:spPr bwMode="auto">
          <a:xfrm>
            <a:off x="373291" y="4689154"/>
            <a:ext cx="1086424" cy="90317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6600" b="1">
                <a:solidFill>
                  <a:srgbClr val="17375E"/>
                </a:solidFill>
                <a:latin typeface="Calibri"/>
              </a:rPr>
              <a:t>4</a:t>
            </a:r>
            <a:endParaRPr lang="ru-RU" sz="6600" b="1" i="0" u="none" strike="noStrike" cap="none" spc="0">
              <a:ln>
                <a:noFill/>
              </a:ln>
              <a:solidFill>
                <a:srgbClr val="17375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631958" y="1560699"/>
            <a:ext cx="7634545" cy="83099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i="0" u="none" strike="noStrike" cap="none" spc="0">
                <a:ln>
                  <a:noFill/>
                </a:ln>
                <a:solidFill>
                  <a:srgbClr val="92D050"/>
                </a:solidFill>
                <a:latin typeface="Calibri"/>
              </a:rPr>
              <a:t>   </a:t>
            </a:r>
            <a:r>
              <a:rPr lang="ru-RU" sz="2400" b="1"/>
              <a:t>Стратегическое направление 1 </a:t>
            </a:r>
            <a:r>
              <a:rPr lang="ru-RU" sz="2400"/>
              <a:t>«Финансовая устойчивость »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1631959" y="2638222"/>
            <a:ext cx="7634543" cy="7920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k-KZ" sz="2400" b="1"/>
              <a:t>Стратегическое направление 2 </a:t>
            </a:r>
            <a:r>
              <a:rPr lang="kk-KZ" sz="2400"/>
              <a:t>«Клиенты»</a:t>
            </a:r>
            <a:endParaRPr lang="ru-RU" sz="2400"/>
          </a:p>
        </p:txBody>
      </p:sp>
      <p:sp>
        <p:nvSpPr>
          <p:cNvPr id="15" name="TextBox 14"/>
          <p:cNvSpPr txBox="1"/>
          <p:nvPr/>
        </p:nvSpPr>
        <p:spPr bwMode="auto">
          <a:xfrm>
            <a:off x="1588477" y="3682920"/>
            <a:ext cx="7634540" cy="7920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k-KZ" sz="2400" b="1"/>
              <a:t>Стратегическое направление 3 </a:t>
            </a:r>
            <a:r>
              <a:rPr lang="kk-KZ" sz="2400"/>
              <a:t>«Обучение и развитие персонала»  </a:t>
            </a:r>
            <a:endParaRPr lang="ru-RU" sz="2400"/>
          </a:p>
        </p:txBody>
      </p:sp>
      <p:sp>
        <p:nvSpPr>
          <p:cNvPr id="16" name="TextBox 15"/>
          <p:cNvSpPr txBox="1"/>
          <p:nvPr/>
        </p:nvSpPr>
        <p:spPr bwMode="auto">
          <a:xfrm>
            <a:off x="1588477" y="4745520"/>
            <a:ext cx="7634540" cy="7920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k-KZ" sz="2400" b="1"/>
              <a:t>Стратегическое направление 4 </a:t>
            </a:r>
            <a:r>
              <a:rPr lang="kk-KZ" sz="2400"/>
              <a:t>«Внутренние процессы»</a:t>
            </a:r>
            <a:endParaRPr lang="ru-RU" sz="2400"/>
          </a:p>
        </p:txBody>
      </p:sp>
      <p:pic>
        <p:nvPicPr>
          <p:cNvPr id="18" name="Рисунок 17" descr="Стрелка: изгиб против часовой стрелки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3"/>
              </a:ext>
            </a:extLst>
          </a:blip>
          <a:stretch/>
        </p:blipFill>
        <p:spPr bwMode="auto">
          <a:xfrm>
            <a:off x="9414934" y="1230489"/>
            <a:ext cx="2110208" cy="1045376"/>
          </a:xfrm>
          <a:prstGeom prst="rect">
            <a:avLst/>
          </a:prstGeom>
        </p:spPr>
      </p:pic>
      <p:pic>
        <p:nvPicPr>
          <p:cNvPr id="20" name="Рисунок 19" descr="Женщина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5"/>
              </a:ext>
            </a:extLst>
          </a:blip>
          <a:stretch/>
        </p:blipFill>
        <p:spPr bwMode="auto">
          <a:xfrm>
            <a:off x="9266503" y="2287978"/>
            <a:ext cx="1297668" cy="949980"/>
          </a:xfrm>
          <a:prstGeom prst="rect">
            <a:avLst/>
          </a:prstGeom>
        </p:spPr>
      </p:pic>
      <p:pic>
        <p:nvPicPr>
          <p:cNvPr id="21" name="Рисунок 20" descr="Мужчина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7"/>
              </a:ext>
            </a:extLst>
          </a:blip>
          <a:stretch/>
        </p:blipFill>
        <p:spPr bwMode="auto">
          <a:xfrm>
            <a:off x="10037696" y="2287978"/>
            <a:ext cx="1272956" cy="939934"/>
          </a:xfrm>
          <a:prstGeom prst="rect">
            <a:avLst/>
          </a:prstGeom>
        </p:spPr>
      </p:pic>
      <p:pic>
        <p:nvPicPr>
          <p:cNvPr id="2051" name="Picture 3" descr="C:\Users\Stat\Desktop\КАРТИНКИ\90750d8c-a713-49a9-b095-df77c4148dc3.jp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9414934" y="3483418"/>
            <a:ext cx="2013494" cy="1740794"/>
          </a:xfrm>
          <a:prstGeom prst="rect">
            <a:avLst/>
          </a:prstGeom>
          <a:noFill/>
        </p:spPr>
      </p:pic>
      <p:pic>
        <p:nvPicPr>
          <p:cNvPr id="2054" name="Picture 6" descr="C:\Users\Stat\Desktop\КАРТИНКИ\private_healthcare.0.jpg"/>
          <p:cNvPicPr>
            <a:picLocks noChangeAspect="1" noChangeArrowheads="1"/>
          </p:cNvPicPr>
          <p:nvPr/>
        </p:nvPicPr>
        <p:blipFill>
          <a:blip r:embed="rId9"/>
          <a:stretch/>
        </p:blipFill>
        <p:spPr bwMode="auto">
          <a:xfrm>
            <a:off x="9414934" y="5395759"/>
            <a:ext cx="2000134" cy="1076440"/>
          </a:xfrm>
          <a:prstGeom prst="rect">
            <a:avLst/>
          </a:prstGeom>
          <a:noFill/>
        </p:spPr>
      </p:pic>
      <p:sp>
        <p:nvSpPr>
          <p:cNvPr id="25" name="Овал 24"/>
          <p:cNvSpPr/>
          <p:nvPr/>
        </p:nvSpPr>
        <p:spPr bwMode="auto">
          <a:xfrm>
            <a:off x="301689" y="114749"/>
            <a:ext cx="846392" cy="87955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271872" y="113401"/>
            <a:ext cx="906026" cy="9060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/>
          <p:nvPr/>
        </p:nvSpPr>
        <p:spPr bwMode="auto">
          <a:xfrm>
            <a:off x="3907" y="-28560"/>
            <a:ext cx="12192000" cy="12850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k-KZ" sz="2800">
                <a:ln w="0"/>
                <a:solidFill>
                  <a:schemeClr val="tx1"/>
                </a:solidFill>
                <a:latin typeface="Century Gothic"/>
                <a:cs typeface="Arial"/>
              </a:rPr>
              <a:t>КАДРОВАЯ ОБЕСПЕЧЕННОСТЬ</a:t>
            </a:r>
            <a:endParaRPr lang="ru-RU" sz="2800">
              <a:ln w="0"/>
              <a:solidFill>
                <a:schemeClr val="tx1"/>
              </a:solidFill>
              <a:latin typeface="Century Gothic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627605" y="5246739"/>
            <a:ext cx="1771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k-KZ" sz="4000" b="1">
                <a:solidFill>
                  <a:srgbClr val="FFC000"/>
                </a:solidFill>
                <a:latin typeface="Century Gothic"/>
                <a:ea typeface="Arial Unicode MS"/>
                <a:cs typeface="Arial"/>
              </a:rPr>
              <a:t>157 </a:t>
            </a:r>
            <a:r>
              <a:rPr lang="kk-KZ" sz="2000" b="1">
                <a:solidFill>
                  <a:srgbClr val="FFC000"/>
                </a:solidFill>
                <a:latin typeface="Century Gothic"/>
                <a:ea typeface="Arial Unicode MS"/>
                <a:cs typeface="Arial"/>
              </a:rPr>
              <a:t>СМР</a:t>
            </a:r>
            <a:endParaRPr sz="3600" b="1" i="1">
              <a:solidFill>
                <a:srgbClr val="FFFF00"/>
              </a:solidFill>
              <a:latin typeface="Century Gothic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76610" y="1403199"/>
            <a:ext cx="3409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000" b="1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ШТАТНАЯ ЧИСЛЕННОСТЬ</a:t>
            </a:r>
            <a:endParaRPr>
              <a:solidFill>
                <a:srgbClr val="00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353283" y="2683371"/>
            <a:ext cx="3209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kk-KZ" sz="2000" b="1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ФАКТИЧЕСКАЯ ЧИСЛЕННОСТЬ</a:t>
            </a:r>
            <a:endParaRPr sz="2000" b="1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16" name="Прямая соединительная линия 15"/>
          <p:cNvCxnSpPr>
            <a:cxnSpLocks/>
          </p:cNvCxnSpPr>
          <p:nvPr/>
        </p:nvCxnSpPr>
        <p:spPr bwMode="auto">
          <a:xfrm>
            <a:off x="-82924" y="3828076"/>
            <a:ext cx="1235784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 bwMode="auto">
          <a:xfrm>
            <a:off x="3686087" y="1416297"/>
            <a:ext cx="1928901" cy="646331"/>
          </a:xfrm>
          <a:prstGeom prst="rect">
            <a:avLst/>
          </a:prstGeom>
          <a:solidFill>
            <a:srgbClr val="000066"/>
          </a:solidFill>
          <a:ln>
            <a:solidFill>
              <a:srgbClr val="17375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b="1" i="1">
                <a:solidFill>
                  <a:srgbClr val="FFFF00"/>
                </a:solidFill>
                <a:latin typeface="Century Gothic"/>
                <a:cs typeface="Arial"/>
              </a:rPr>
              <a:t>443,25</a:t>
            </a:r>
            <a:endParaRPr sz="3600" b="1" i="1">
              <a:solidFill>
                <a:srgbClr val="FFFF00"/>
              </a:solidFill>
              <a:latin typeface="Century Gothic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814673" y="3893408"/>
            <a:ext cx="5571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800" b="1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КУРСЫ ПОВЫШЕНИЯ КВАЛИФИКАЦИИ</a:t>
            </a:r>
            <a:r>
              <a:rPr lang="ru-RU" sz="20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1725870" y="4699792"/>
            <a:ext cx="1771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k-KZ" sz="4000" b="1">
                <a:solidFill>
                  <a:srgbClr val="66BB00"/>
                </a:solidFill>
                <a:latin typeface="Century Gothic"/>
                <a:ea typeface="Arial Unicode MS"/>
                <a:cs typeface="Arial"/>
              </a:rPr>
              <a:t>105</a:t>
            </a:r>
            <a:r>
              <a:rPr lang="kk-KZ" sz="1800" b="1">
                <a:solidFill>
                  <a:srgbClr val="66BB00"/>
                </a:solidFill>
                <a:latin typeface="Century Gothic"/>
                <a:ea typeface="Arial Unicode MS"/>
                <a:cs typeface="Arial"/>
              </a:rPr>
              <a:t>врачи</a:t>
            </a:r>
            <a:r>
              <a:rPr lang="kk-KZ" sz="4000" b="1">
                <a:solidFill>
                  <a:srgbClr val="66BB00"/>
                </a:solidFill>
                <a:latin typeface="Century Gothic"/>
                <a:ea typeface="Arial Unicode MS"/>
                <a:cs typeface="Arial"/>
              </a:rPr>
              <a:t> </a:t>
            </a:r>
            <a:endParaRPr sz="3600" b="1" i="1">
              <a:solidFill>
                <a:srgbClr val="66BB00"/>
              </a:solidFill>
              <a:latin typeface="Century Gothic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686087" y="2718883"/>
            <a:ext cx="1928901" cy="646331"/>
          </a:xfrm>
          <a:prstGeom prst="rect">
            <a:avLst/>
          </a:prstGeom>
          <a:solidFill>
            <a:srgbClr val="000066"/>
          </a:solidFill>
          <a:ln>
            <a:solidFill>
              <a:srgbClr val="17375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b="1" i="1">
                <a:solidFill>
                  <a:srgbClr val="FFFF00"/>
                </a:solidFill>
                <a:latin typeface="Century Gothic"/>
                <a:cs typeface="Arial"/>
              </a:rPr>
              <a:t>345</a:t>
            </a:r>
            <a:endParaRPr sz="3600" b="1" i="1">
              <a:solidFill>
                <a:srgbClr val="FFFF00"/>
              </a:solidFill>
              <a:latin typeface="Century Gothic"/>
              <a:cs typeface="Arial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241763" y="1432270"/>
          <a:ext cx="5565402" cy="1885950"/>
        </p:xfrm>
        <a:graphic>
          <a:graphicData uri="http://schemas.openxmlformats.org/drawingml/2006/table">
            <a:tbl>
              <a:tblPr/>
              <a:tblGrid>
                <a:gridCol w="1918102"/>
                <a:gridCol w="1264204"/>
                <a:gridCol w="1048669"/>
                <a:gridCol w="1334427"/>
              </a:tblGrid>
              <a:tr h="29027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сотрудники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  <a:round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штат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  <a:round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i="0" u="none" strike="noStrike">
                          <a:solidFill>
                            <a:srgbClr val="000066"/>
                          </a:solidFill>
                          <a:latin typeface="Times New Roman"/>
                        </a:rPr>
                        <a:t>факт.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  <a:round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i="0" u="none" strike="noStrike">
                          <a:solidFill>
                            <a:srgbClr val="17375E"/>
                          </a:solidFill>
                          <a:latin typeface="Times New Roman"/>
                        </a:rPr>
                        <a:t>укомпл.%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  <a:round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</a:tr>
              <a:tr h="29027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rgbClr val="17375E"/>
                          </a:solidFill>
                          <a:latin typeface="Times New Roman"/>
                        </a:rPr>
                        <a:t>Врачи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  <a:round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rgbClr val="17375E"/>
                          </a:solidFill>
                          <a:latin typeface="Times New Roman"/>
                        </a:rPr>
                        <a:t>116</a:t>
                      </a:r>
                      <a:endParaRPr sz="2000" b="0" i="0" u="none" strike="noStrike">
                        <a:solidFill>
                          <a:srgbClr val="17375E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rgbClr val="17375E"/>
                          </a:solidFill>
                          <a:latin typeface="Times New Roman"/>
                        </a:rPr>
                        <a:t>105</a:t>
                      </a:r>
                      <a:endParaRPr sz="2000" b="0" i="0" u="none" strike="noStrike">
                        <a:solidFill>
                          <a:srgbClr val="17375E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  <a:round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rgbClr val="17375E"/>
                          </a:solidFill>
                          <a:latin typeface="Times New Roman"/>
                        </a:rPr>
                        <a:t>98,7%</a:t>
                      </a:r>
                      <a:endParaRPr sz="2000" b="0" i="0" u="none" strike="noStrike">
                        <a:solidFill>
                          <a:srgbClr val="17375E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  <a:round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</a:tr>
              <a:tr h="29027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rgbClr val="17375E"/>
                          </a:solidFill>
                          <a:latin typeface="Times New Roman"/>
                        </a:rPr>
                        <a:t>СМР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rgbClr val="17375E"/>
                          </a:solidFill>
                          <a:latin typeface="Times New Roman"/>
                        </a:rPr>
                        <a:t>214,5</a:t>
                      </a:r>
                      <a:endParaRPr sz="2000" b="0" i="0" u="none" strike="noStrike">
                        <a:solidFill>
                          <a:srgbClr val="17375E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  <a:round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rgbClr val="17375E"/>
                          </a:solidFill>
                          <a:latin typeface="Times New Roman"/>
                        </a:rPr>
                        <a:t>162</a:t>
                      </a:r>
                      <a:endParaRPr sz="2000" b="0" i="0" u="none" strike="noStrike">
                        <a:solidFill>
                          <a:srgbClr val="17375E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rgbClr val="17375E"/>
                          </a:solidFill>
                          <a:latin typeface="Times New Roman"/>
                        </a:rPr>
                        <a:t>98,6%</a:t>
                      </a:r>
                      <a:endParaRPr sz="2000" b="0" i="0" u="none" strike="noStrike">
                        <a:solidFill>
                          <a:srgbClr val="17375E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</a:tr>
              <a:tr h="29027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rgbClr val="17375E"/>
                          </a:solidFill>
                          <a:latin typeface="Times New Roman"/>
                        </a:rPr>
                        <a:t>ММР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  <a:round/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rgbClr val="17375E"/>
                          </a:solidFill>
                          <a:latin typeface="Times New Roman"/>
                        </a:rPr>
                        <a:t>28,5</a:t>
                      </a:r>
                      <a:endParaRPr sz="2000" b="0" i="0" u="none" strike="noStrike">
                        <a:solidFill>
                          <a:srgbClr val="17375E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  <a:round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rgbClr val="17375E"/>
                          </a:solidFill>
                          <a:latin typeface="Times New Roman"/>
                        </a:rPr>
                        <a:t>18</a:t>
                      </a:r>
                      <a:endParaRPr sz="2000" b="0" i="0" u="none" strike="noStrike">
                        <a:solidFill>
                          <a:srgbClr val="17375E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  <a:round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rgbClr val="17375E"/>
                          </a:solidFill>
                          <a:latin typeface="Times New Roman"/>
                        </a:rPr>
                        <a:t>100%</a:t>
                      </a:r>
                      <a:endParaRPr sz="2000" b="0" i="0" u="none" strike="noStrike">
                        <a:solidFill>
                          <a:srgbClr val="17375E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  <a:round/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</a:tr>
              <a:tr h="29027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rgbClr val="17375E"/>
                          </a:solidFill>
                          <a:latin typeface="Times New Roman"/>
                        </a:rPr>
                        <a:t>Прочие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  <a:round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rgbClr val="17375E"/>
                          </a:solidFill>
                          <a:latin typeface="Times New Roman"/>
                        </a:rPr>
                        <a:t>84,25</a:t>
                      </a:r>
                      <a:endParaRPr sz="2000" b="0" i="0" u="none" strike="noStrike">
                        <a:solidFill>
                          <a:srgbClr val="17375E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  <a:round/>
                    </a:lnT>
                    <a:lnB w="6350" algn="ctr">
                      <a:solidFill>
                        <a:srgbClr val="000000"/>
                      </a:solidFill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rgbClr val="17375E"/>
                          </a:solidFill>
                          <a:latin typeface="Times New Roman"/>
                        </a:rPr>
                        <a:t>60</a:t>
                      </a:r>
                      <a:endParaRPr sz="2000" b="0" i="0" u="none" strike="noStrike">
                        <a:solidFill>
                          <a:srgbClr val="17375E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  <a:round/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rgbClr val="17375E"/>
                          </a:solidFill>
                          <a:latin typeface="Times New Roman"/>
                        </a:rPr>
                        <a:t>100%</a:t>
                      </a:r>
                      <a:endParaRPr sz="2000" b="0" i="0" u="none" strike="noStrike">
                        <a:solidFill>
                          <a:srgbClr val="17375E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  <a:round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  <a:round/>
                    </a:lnB>
                  </a:tcPr>
                </a:tc>
              </a:tr>
              <a:tr h="29027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ВСЕГО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  <a:round/>
                    </a:lnR>
                    <a:lnT w="6350" algn="ctr">
                      <a:solidFill>
                        <a:srgbClr val="000000"/>
                      </a:solidFill>
                      <a:round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443,25</a:t>
                      </a:r>
                      <a:endParaRPr sz="2000" b="1" i="0" u="none" strike="noStrike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  <a:round/>
                    </a:lnR>
                    <a:lnT w="6350" algn="ctr">
                      <a:solidFill>
                        <a:srgbClr val="000000"/>
                      </a:solidFill>
                      <a:round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345</a:t>
                      </a:r>
                      <a:endParaRPr sz="2000" b="1" i="0" u="none" strike="noStrike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  <a:round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  <a:round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98,9%</a:t>
                      </a:r>
                      <a:endParaRPr sz="2000" b="1" i="0" u="none" strike="noStrike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  <a:round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  <a:round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000066"/>
                    </a:solidFill>
                  </a:tcPr>
                </a:tc>
              </a:tr>
            </a:tbl>
          </a:graphicData>
        </a:graphic>
      </p:graphicFrame>
      <p:pic>
        <p:nvPicPr>
          <p:cNvPr id="15" name="Рисунок 14" descr="Доктор"/>
          <p:cNvPicPr>
            <a:picLocks noChangeAspect="1"/>
          </p:cNvPicPr>
          <p:nvPr/>
        </p:nvPicPr>
        <p:blipFill>
          <a:blip/>
          <a:stretch/>
        </p:blipFill>
        <p:spPr bwMode="auto">
          <a:xfrm>
            <a:off x="6500813" y="3842048"/>
            <a:ext cx="1120116" cy="1120116"/>
          </a:xfrm>
          <a:prstGeom prst="rect">
            <a:avLst/>
          </a:prstGeom>
        </p:spPr>
      </p:pic>
      <p:pic>
        <p:nvPicPr>
          <p:cNvPr id="22" name="Рисунок 21" descr="Расширение бизнеса"/>
          <p:cNvPicPr>
            <a:picLocks noChangeAspect="1"/>
          </p:cNvPicPr>
          <p:nvPr/>
        </p:nvPicPr>
        <p:blipFill>
          <a:blip/>
          <a:stretch/>
        </p:blipFill>
        <p:spPr bwMode="auto">
          <a:xfrm>
            <a:off x="117499" y="3843358"/>
            <a:ext cx="1394346" cy="112011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 bwMode="auto">
          <a:xfrm>
            <a:off x="3764814" y="4874717"/>
            <a:ext cx="1771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sz="3600" b="1" i="1">
              <a:solidFill>
                <a:srgbClr val="66BB00"/>
              </a:solidFill>
              <a:latin typeface="Century Gothic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3843541" y="5313771"/>
            <a:ext cx="1771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k-KZ" sz="4000" b="1">
                <a:solidFill>
                  <a:srgbClr val="66BB00"/>
                </a:solidFill>
                <a:latin typeface="Century Gothic"/>
                <a:ea typeface="Arial Unicode MS"/>
                <a:cs typeface="Arial"/>
              </a:rPr>
              <a:t>43 </a:t>
            </a:r>
            <a:r>
              <a:rPr lang="kk-KZ" sz="1800" b="1">
                <a:solidFill>
                  <a:srgbClr val="66BB00"/>
                </a:solidFill>
                <a:latin typeface="Century Gothic"/>
                <a:ea typeface="Arial Unicode MS"/>
                <a:cs typeface="Arial"/>
              </a:rPr>
              <a:t>ПРОЧ.</a:t>
            </a:r>
            <a:endParaRPr sz="3600" b="1" i="1">
              <a:solidFill>
                <a:srgbClr val="66BB00"/>
              </a:solidFill>
              <a:latin typeface="Century Gothic"/>
              <a:cs typeface="Arial"/>
            </a:endParaRPr>
          </a:p>
        </p:txBody>
      </p:sp>
      <p:cxnSp>
        <p:nvCxnSpPr>
          <p:cNvPr id="26" name="Прямая соединительная линия 25"/>
          <p:cNvCxnSpPr>
            <a:cxnSpLocks/>
          </p:cNvCxnSpPr>
          <p:nvPr/>
        </p:nvCxnSpPr>
        <p:spPr bwMode="auto">
          <a:xfrm>
            <a:off x="6500813" y="3828076"/>
            <a:ext cx="0" cy="3029924"/>
          </a:xfrm>
          <a:prstGeom prst="line">
            <a:avLst/>
          </a:prstGeom>
          <a:ln>
            <a:solidFill>
              <a:srgbClr val="324F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 bwMode="auto">
          <a:xfrm>
            <a:off x="276610" y="5952162"/>
            <a:ext cx="5965153" cy="861774"/>
          </a:xfrm>
          <a:prstGeom prst="rect">
            <a:avLst/>
          </a:prstGeom>
          <a:solidFill>
            <a:srgbClr val="FFFF00"/>
          </a:solidFill>
          <a:ln>
            <a:solidFill>
              <a:srgbClr val="17375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800" b="1" i="1">
                <a:solidFill>
                  <a:srgbClr val="000066"/>
                </a:solidFill>
                <a:latin typeface="Times New Roman"/>
                <a:ea typeface="Arial Unicode MS"/>
                <a:cs typeface="Times New Roman"/>
              </a:rPr>
              <a:t>на общую сумму </a:t>
            </a:r>
          </a:p>
          <a:p>
            <a:pPr algn="ctr">
              <a:defRPr/>
            </a:pPr>
            <a:r>
              <a:rPr lang="ru-RU" sz="3200" b="1">
                <a:solidFill>
                  <a:srgbClr val="000066"/>
                </a:solidFill>
                <a:latin typeface="Century Gothic"/>
                <a:ea typeface="Arial Unicode MS"/>
                <a:cs typeface="Arial"/>
              </a:rPr>
              <a:t>4 322,5 </a:t>
            </a:r>
            <a:r>
              <a:rPr lang="ru-RU" sz="1800" b="1" i="1">
                <a:solidFill>
                  <a:srgbClr val="000066"/>
                </a:solidFill>
                <a:latin typeface="Times New Roman"/>
                <a:ea typeface="Arial Unicode MS"/>
                <a:cs typeface="Times New Roman"/>
              </a:rPr>
              <a:t>тыс.тенге </a:t>
            </a:r>
            <a:endParaRPr sz="3600" b="1" i="1">
              <a:solidFill>
                <a:srgbClr val="000066"/>
              </a:solidFill>
              <a:latin typeface="Times New Roman"/>
              <a:cs typeface="Times New Roman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7641907" y="4140496"/>
            <a:ext cx="4186236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 i="1">
                <a:solidFill>
                  <a:srgbClr val="000066"/>
                </a:solidFill>
                <a:latin typeface="Times New Roman"/>
                <a:cs typeface="Times New Roman"/>
              </a:rPr>
              <a:t>Приняты на работу 110 сотр</a:t>
            </a:r>
            <a:r>
              <a:rPr lang="ru-RU"/>
              <a:t>.</a:t>
            </a:r>
            <a:endParaRPr/>
          </a:p>
        </p:txBody>
      </p:sp>
      <p:sp>
        <p:nvSpPr>
          <p:cNvPr id="29" name="TextBox 28"/>
          <p:cNvSpPr txBox="1"/>
          <p:nvPr/>
        </p:nvSpPr>
        <p:spPr bwMode="auto">
          <a:xfrm>
            <a:off x="6706481" y="5014625"/>
            <a:ext cx="177144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k-KZ" sz="4000" b="1">
                <a:solidFill>
                  <a:srgbClr val="000066"/>
                </a:solidFill>
                <a:latin typeface="Century Gothic"/>
                <a:ea typeface="Arial Unicode MS"/>
                <a:cs typeface="Arial"/>
              </a:rPr>
              <a:t> 44-</a:t>
            </a:r>
            <a:r>
              <a:rPr lang="kk-KZ" sz="1800" b="1">
                <a:solidFill>
                  <a:srgbClr val="000066"/>
                </a:solidFill>
                <a:latin typeface="Century Gothic"/>
                <a:ea typeface="Arial Unicode MS"/>
                <a:cs typeface="Arial"/>
              </a:rPr>
              <a:t>ВРАЧ</a:t>
            </a:r>
            <a:endParaRPr sz="3600" b="1" i="1">
              <a:solidFill>
                <a:srgbClr val="000066"/>
              </a:solidFill>
              <a:latin typeface="Century Gothic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6706481" y="5908646"/>
            <a:ext cx="1771446" cy="707886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FFFF00"/>
                </a:solidFill>
                <a:latin typeface="Century Gothic"/>
                <a:ea typeface="Arial Unicode MS"/>
                <a:cs typeface="Arial"/>
              </a:rPr>
              <a:t>47-</a:t>
            </a:r>
            <a:r>
              <a:rPr lang="kk-KZ" sz="4000" b="1">
                <a:solidFill>
                  <a:srgbClr val="FFFF00"/>
                </a:solidFill>
                <a:latin typeface="Century Gothic"/>
                <a:ea typeface="Arial Unicode MS"/>
                <a:cs typeface="Arial"/>
              </a:rPr>
              <a:t> </a:t>
            </a:r>
            <a:r>
              <a:rPr lang="kk-KZ" sz="2000" b="1">
                <a:solidFill>
                  <a:srgbClr val="FFFF00"/>
                </a:solidFill>
                <a:latin typeface="Century Gothic"/>
                <a:ea typeface="Arial Unicode MS"/>
                <a:cs typeface="Arial"/>
              </a:rPr>
              <a:t>СМР</a:t>
            </a:r>
            <a:endParaRPr sz="3600" b="1" i="1">
              <a:solidFill>
                <a:srgbClr val="FFFF00"/>
              </a:solidFill>
              <a:latin typeface="Century Gothic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8849302" y="5014625"/>
            <a:ext cx="1771446" cy="707886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k-KZ" sz="4000" b="1">
                <a:solidFill>
                  <a:srgbClr val="FFFF00"/>
                </a:solidFill>
                <a:latin typeface="Century Gothic"/>
                <a:ea typeface="Arial Unicode MS"/>
                <a:cs typeface="Arial"/>
              </a:rPr>
              <a:t>6 </a:t>
            </a:r>
            <a:r>
              <a:rPr lang="kk-KZ" sz="2000" b="1">
                <a:solidFill>
                  <a:srgbClr val="FFFF00"/>
                </a:solidFill>
                <a:latin typeface="Century Gothic"/>
                <a:ea typeface="Arial Unicode MS"/>
                <a:cs typeface="Arial"/>
              </a:rPr>
              <a:t>ММР</a:t>
            </a:r>
            <a:endParaRPr sz="3600" b="1" i="1">
              <a:solidFill>
                <a:srgbClr val="FFFF00"/>
              </a:solidFill>
              <a:latin typeface="Century Gothic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8849302" y="5850144"/>
            <a:ext cx="177144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k-KZ" sz="4000" b="1">
                <a:solidFill>
                  <a:srgbClr val="000066"/>
                </a:solidFill>
                <a:latin typeface="Century Gothic"/>
                <a:ea typeface="Arial Unicode MS"/>
                <a:cs typeface="Arial"/>
              </a:rPr>
              <a:t>13 </a:t>
            </a:r>
            <a:r>
              <a:rPr lang="kk-KZ" sz="1800" b="1">
                <a:solidFill>
                  <a:srgbClr val="000066"/>
                </a:solidFill>
                <a:latin typeface="Century Gothic"/>
                <a:ea typeface="Arial Unicode MS"/>
                <a:cs typeface="Arial"/>
              </a:rPr>
              <a:t>проч.</a:t>
            </a:r>
            <a:endParaRPr sz="3600" b="1" i="1">
              <a:solidFill>
                <a:srgbClr val="000066"/>
              </a:solidFill>
              <a:latin typeface="Century Gothic"/>
              <a:cs typeface="Arial"/>
            </a:endParaRPr>
          </a:p>
        </p:txBody>
      </p:sp>
      <p:sp>
        <p:nvSpPr>
          <p:cNvPr id="34" name="Овал 33"/>
          <p:cNvSpPr/>
          <p:nvPr/>
        </p:nvSpPr>
        <p:spPr bwMode="auto">
          <a:xfrm>
            <a:off x="301688" y="114749"/>
            <a:ext cx="1025967" cy="96950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76610" y="33224"/>
            <a:ext cx="1115048" cy="1115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88293"/>
            <a:ext cx="2743200" cy="365125"/>
          </a:xfrm>
        </p:spPr>
        <p:txBody>
          <a:bodyPr/>
          <a:lstStyle/>
          <a:p>
            <a:pPr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  <a:latin typeface="Times New Roman"/>
                <a:cs typeface="Times New Roman"/>
              </a:rPr>
              <a:t>6</a:t>
            </a:fld>
            <a:endParaRPr lang="ru-RU">
              <a:solidFill>
                <a:prstClr val="black">
                  <a:tint val="75000"/>
                </a:prstClr>
              </a:solidFill>
              <a:latin typeface="Times New Roman"/>
              <a:cs typeface="Times New Roman"/>
            </a:endParaRPr>
          </a:p>
        </p:txBody>
      </p:sp>
      <p:sp>
        <p:nvSpPr>
          <p:cNvPr id="3" name="Rectangle 25"/>
          <p:cNvSpPr/>
          <p:nvPr/>
        </p:nvSpPr>
        <p:spPr bwMode="auto">
          <a:xfrm>
            <a:off x="3907" y="-41028"/>
            <a:ext cx="12192000" cy="1243773"/>
          </a:xfrm>
          <a:prstGeom prst="rect">
            <a:avLst/>
          </a:prstGeom>
          <a:solidFill>
            <a:srgbClr val="001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>
              <a:defRPr/>
            </a:pPr>
            <a:endParaRPr lang="en-US" sz="50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/>
        </p:nvSpPr>
        <p:spPr bwMode="auto">
          <a:xfrm>
            <a:off x="2473641" y="242367"/>
            <a:ext cx="7508558" cy="5063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k-KZ" sz="2400" b="1">
                <a:solidFill>
                  <a:srgbClr val="17375E"/>
                </a:solidFill>
                <a:latin typeface="Times New Roman"/>
                <a:cs typeface="Times New Roman"/>
              </a:rPr>
              <a:t>ОСНАЩЕННОСТЬ МЕДИЦИНСКИМ ОБОРУДОВАНИЕМ</a:t>
            </a:r>
            <a:endParaRPr lang="ru-RU" sz="2400" b="1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sp>
        <p:nvSpPr>
          <p:cNvPr id="6" name="Прямоугольник: скругленные углы 7"/>
          <p:cNvSpPr/>
          <p:nvPr/>
        </p:nvSpPr>
        <p:spPr bwMode="auto">
          <a:xfrm>
            <a:off x="547959" y="1374627"/>
            <a:ext cx="6627816" cy="575023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>
                <a:solidFill>
                  <a:srgbClr val="17375E"/>
                </a:solidFill>
                <a:latin typeface="Times New Roman"/>
                <a:cs typeface="Times New Roman"/>
              </a:rPr>
              <a:t>ПРИОБРЕТЕНЫ ОСНОВНЫЕ СРЕДСТВА</a:t>
            </a:r>
            <a:endParaRPr/>
          </a:p>
        </p:txBody>
      </p:sp>
      <p:sp>
        <p:nvSpPr>
          <p:cNvPr id="7" name="Блок-схема: узел 6"/>
          <p:cNvSpPr/>
          <p:nvPr/>
        </p:nvSpPr>
        <p:spPr bwMode="auto">
          <a:xfrm>
            <a:off x="10343163" y="56714"/>
            <a:ext cx="1449313" cy="1155859"/>
          </a:xfrm>
          <a:prstGeom prst="flowChartConnector">
            <a:avLst/>
          </a:prstGeom>
          <a:solidFill>
            <a:srgbClr val="FFFF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1">
                <a:solidFill>
                  <a:srgbClr val="17375E"/>
                </a:solidFill>
                <a:latin typeface="Times New Roman"/>
                <a:cs typeface="Times New Roman"/>
              </a:rPr>
              <a:t>99%</a:t>
            </a:r>
            <a:endParaRPr lang="ru-RU" sz="2400" b="0" i="0" u="none" strike="noStrike" cap="none" spc="0">
              <a:ln>
                <a:noFill/>
              </a:ln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7677209" y="1403712"/>
            <a:ext cx="170296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k-KZ" sz="1600" b="1" i="1">
                <a:solidFill>
                  <a:srgbClr val="000066"/>
                </a:solidFill>
                <a:latin typeface="Times New Roman"/>
                <a:cs typeface="Times New Roman"/>
              </a:rPr>
              <a:t>На общую сумму</a:t>
            </a:r>
            <a:endParaRPr lang="ru-RU" sz="1600" b="1" i="1">
              <a:solidFill>
                <a:srgbClr val="000066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9620893" y="1366163"/>
            <a:ext cx="2571107" cy="738664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ru-RU" sz="2400" b="1">
                <a:solidFill>
                  <a:srgbClr val="FFFF00"/>
                </a:solidFill>
                <a:latin typeface="Times New Roman"/>
                <a:cs typeface="Times New Roman"/>
              </a:rPr>
              <a:t>39 401 </a:t>
            </a:r>
            <a:endParaRPr/>
          </a:p>
          <a:p>
            <a:pPr algn="ctr" defTabSz="914400">
              <a:defRPr/>
            </a:pPr>
            <a:r>
              <a:rPr lang="ru-RU" sz="1800" b="1" i="1">
                <a:solidFill>
                  <a:srgbClr val="FFFF00"/>
                </a:solidFill>
                <a:latin typeface="Times New Roman"/>
                <a:cs typeface="Times New Roman"/>
              </a:rPr>
              <a:t>тыс. тенге</a:t>
            </a:r>
            <a:endParaRPr lang="ru-RU" sz="1200" i="1">
              <a:solidFill>
                <a:srgbClr val="70AD47">
                  <a:lumMod val="75000"/>
                </a:srgbClr>
              </a:solidFill>
              <a:latin typeface="Times New Roman"/>
              <a:cs typeface="Times New Roman"/>
            </a:endParaRPr>
          </a:p>
        </p:txBody>
      </p:sp>
      <p:cxnSp>
        <p:nvCxnSpPr>
          <p:cNvPr id="12" name="Прямая соединительная линия 11"/>
          <p:cNvCxnSpPr>
            <a:cxnSpLocks/>
          </p:cNvCxnSpPr>
          <p:nvPr/>
        </p:nvCxnSpPr>
        <p:spPr bwMode="auto">
          <a:xfrm>
            <a:off x="3907" y="2535007"/>
            <a:ext cx="12192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 bwMode="auto">
          <a:xfrm>
            <a:off x="246630" y="3876340"/>
            <a:ext cx="3246079" cy="578882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ru-RU" sz="1400" b="1">
                <a:solidFill>
                  <a:prstClr val="white"/>
                </a:solidFill>
                <a:latin typeface="Times New Roman"/>
                <a:cs typeface="Times New Roman"/>
              </a:rPr>
              <a:t>Стерилизатор паровой автоматический ВКа-75 ПЗ </a:t>
            </a:r>
            <a:endParaRPr sz="1400" b="1" i="0" u="none" strike="noStrike" cap="none" spc="0">
              <a:ln>
                <a:noFill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3658913" y="3970441"/>
            <a:ext cx="170302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ru-RU" sz="2400" b="1">
                <a:solidFill>
                  <a:srgbClr val="17375E"/>
                </a:solidFill>
                <a:latin typeface="Times New Roman"/>
                <a:cs typeface="Times New Roman"/>
              </a:rPr>
              <a:t>3 480,00</a:t>
            </a:r>
            <a:endParaRPr lang="ru-RU" sz="1200" i="1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291572" y="4639069"/>
            <a:ext cx="3156197" cy="578882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ru-RU" sz="1400" b="1">
                <a:solidFill>
                  <a:prstClr val="white"/>
                </a:solidFill>
                <a:latin typeface="Times New Roman"/>
                <a:cs typeface="Times New Roman"/>
              </a:rPr>
              <a:t>Весы электронные для новорожденных 5 шт</a:t>
            </a:r>
            <a:endParaRPr sz="1400" b="1" i="0" u="none" strike="noStrike" cap="none" spc="0">
              <a:ln>
                <a:noFill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3669799" y="4808458"/>
            <a:ext cx="170302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ru-RU" sz="2400" b="1">
                <a:solidFill>
                  <a:srgbClr val="17375E"/>
                </a:solidFill>
                <a:latin typeface="Times New Roman"/>
                <a:cs typeface="Times New Roman"/>
              </a:rPr>
              <a:t>455,00</a:t>
            </a:r>
            <a:endParaRPr lang="ru-RU" sz="1200" i="1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cxnSp>
        <p:nvCxnSpPr>
          <p:cNvPr id="31" name="Прямая соединительная линия 30"/>
          <p:cNvCxnSpPr>
            <a:cxnSpLocks/>
          </p:cNvCxnSpPr>
          <p:nvPr/>
        </p:nvCxnSpPr>
        <p:spPr bwMode="auto">
          <a:xfrm>
            <a:off x="5580530" y="2135500"/>
            <a:ext cx="0" cy="4557712"/>
          </a:xfrm>
          <a:prstGeom prst="line">
            <a:avLst/>
          </a:prstGeom>
          <a:ln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 bwMode="auto">
          <a:xfrm rot="16199999">
            <a:off x="7752356" y="1689077"/>
            <a:ext cx="477054" cy="1946565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ctr">
              <a:defRPr/>
            </a:pPr>
            <a:r>
              <a:rPr lang="kk-KZ" b="1">
                <a:solidFill>
                  <a:srgbClr val="000066"/>
                </a:solidFill>
                <a:latin typeface="Times New Roman"/>
                <a:cs typeface="Times New Roman"/>
              </a:rPr>
              <a:t>ПРОЧЕЕ</a:t>
            </a:r>
            <a:endParaRPr b="1">
              <a:solidFill>
                <a:srgbClr val="000066"/>
              </a:solidFill>
              <a:latin typeface="Times New Roman"/>
              <a:cs typeface="Times New Roman"/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3492710" y="2744065"/>
            <a:ext cx="1978176" cy="677108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ru-RU" sz="2000" b="1" i="1">
                <a:solidFill>
                  <a:schemeClr val="bg1"/>
                </a:solidFill>
                <a:latin typeface="Times New Roman"/>
                <a:cs typeface="Times New Roman"/>
              </a:rPr>
              <a:t>6817.1  </a:t>
            </a:r>
            <a:endParaRPr/>
          </a:p>
          <a:p>
            <a:pPr algn="ctr" defTabSz="914400">
              <a:defRPr/>
            </a:pPr>
            <a:r>
              <a:rPr lang="ru-RU" sz="1800" b="1" i="1">
                <a:solidFill>
                  <a:schemeClr val="bg1"/>
                </a:solidFill>
                <a:latin typeface="Times New Roman"/>
                <a:cs typeface="Times New Roman"/>
              </a:rPr>
              <a:t>тыс. тенге </a:t>
            </a:r>
            <a:endParaRPr lang="ru-RU" sz="1200" i="1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4" name="TextBox 33"/>
          <p:cNvSpPr txBox="1"/>
          <p:nvPr/>
        </p:nvSpPr>
        <p:spPr bwMode="auto">
          <a:xfrm>
            <a:off x="10113226" y="2375662"/>
            <a:ext cx="1973036" cy="646331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ru-RU" sz="2000" b="1">
                <a:solidFill>
                  <a:srgbClr val="FFFF00"/>
                </a:solidFill>
                <a:latin typeface="Times New Roman"/>
                <a:cs typeface="Times New Roman"/>
              </a:rPr>
              <a:t>32 583,9</a:t>
            </a:r>
            <a:endParaRPr/>
          </a:p>
          <a:p>
            <a:pPr algn="ctr" defTabSz="914400">
              <a:defRPr/>
            </a:pPr>
            <a:r>
              <a:rPr lang="ru-RU" sz="1600" b="1" i="1">
                <a:solidFill>
                  <a:schemeClr val="bg1"/>
                </a:solidFill>
                <a:latin typeface="Times New Roman"/>
                <a:cs typeface="Times New Roman"/>
              </a:rPr>
              <a:t>тыс. тенге</a:t>
            </a:r>
            <a:endParaRPr lang="ru-RU" sz="1100" i="1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5" name="TextBox 34"/>
          <p:cNvSpPr txBox="1"/>
          <p:nvPr/>
        </p:nvSpPr>
        <p:spPr bwMode="auto">
          <a:xfrm>
            <a:off x="6044108" y="3972994"/>
            <a:ext cx="3831210" cy="442674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ru-RU" sz="1000" b="1">
                <a:solidFill>
                  <a:srgbClr val="17375E"/>
                </a:solidFill>
                <a:latin typeface="Times New Roman"/>
                <a:cs typeface="Times New Roman"/>
              </a:rPr>
              <a:t>Веб-камера,камера 2 Мпикс </a:t>
            </a:r>
            <a:r>
              <a:rPr lang="en-US" sz="1000" b="1">
                <a:solidFill>
                  <a:srgbClr val="17375E"/>
                </a:solidFill>
                <a:latin typeface="Times New Roman"/>
                <a:cs typeface="Times New Roman"/>
              </a:rPr>
              <a:t>ExeGate Business Pro C922 EX286183RUS </a:t>
            </a:r>
            <a:r>
              <a:rPr lang="ru-RU" sz="1000" b="1">
                <a:solidFill>
                  <a:srgbClr val="17375E"/>
                </a:solidFill>
                <a:latin typeface="Times New Roman"/>
                <a:cs typeface="Times New Roman"/>
              </a:rPr>
              <a:t>черный </a:t>
            </a:r>
            <a:r>
              <a:rPr lang="ru-RU" sz="1000" b="1">
                <a:solidFill>
                  <a:srgbClr val="009900"/>
                </a:solidFill>
                <a:latin typeface="Times New Roman"/>
                <a:cs typeface="Times New Roman"/>
              </a:rPr>
              <a:t>1</a:t>
            </a:r>
            <a:r>
              <a:rPr lang="ru-RU" sz="1000" b="1" i="0" u="none" strike="noStrike" cap="none" spc="0">
                <a:ln>
                  <a:noFill/>
                </a:ln>
                <a:solidFill>
                  <a:srgbClr val="009900"/>
                </a:solidFill>
                <a:latin typeface="Times New Roman"/>
                <a:cs typeface="Times New Roman"/>
              </a:rPr>
              <a:t> ед</a:t>
            </a:r>
            <a:r>
              <a:rPr lang="ru-RU" sz="1000" b="1" i="0" u="none" strike="noStrike" cap="none" spc="0">
                <a:ln>
                  <a:noFill/>
                </a:ln>
                <a:solidFill>
                  <a:srgbClr val="FFFF00"/>
                </a:solidFill>
                <a:latin typeface="Times New Roman"/>
                <a:cs typeface="Times New Roman"/>
              </a:rPr>
              <a:t>. </a:t>
            </a:r>
            <a:endParaRPr sz="1000" b="1" i="0" u="none" strike="noStrike" cap="none" spc="0">
              <a:ln>
                <a:noFill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8" name="TextBox 37"/>
          <p:cNvSpPr txBox="1"/>
          <p:nvPr/>
        </p:nvSpPr>
        <p:spPr bwMode="auto">
          <a:xfrm>
            <a:off x="6044109" y="4568741"/>
            <a:ext cx="3856112" cy="374571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ru-RU" sz="1200" b="1">
                <a:solidFill>
                  <a:srgbClr val="17375E"/>
                </a:solidFill>
                <a:latin typeface="Times New Roman"/>
                <a:cs typeface="Times New Roman"/>
              </a:rPr>
              <a:t>Кондиционер (сплит-система). </a:t>
            </a:r>
            <a:r>
              <a:rPr lang="ru-RU" sz="1600" b="1">
                <a:solidFill>
                  <a:srgbClr val="009900"/>
                </a:solidFill>
                <a:latin typeface="Times New Roman"/>
                <a:cs typeface="Times New Roman"/>
              </a:rPr>
              <a:t>37</a:t>
            </a:r>
            <a:r>
              <a:rPr lang="ru-RU" sz="1400" b="1" i="0" u="none" strike="noStrike" cap="none" spc="0">
                <a:ln>
                  <a:noFill/>
                </a:ln>
                <a:solidFill>
                  <a:srgbClr val="009900"/>
                </a:solidFill>
                <a:latin typeface="Times New Roman"/>
                <a:cs typeface="Times New Roman"/>
              </a:rPr>
              <a:t> </a:t>
            </a:r>
            <a:r>
              <a:rPr lang="ru-RU" sz="1200" b="1" i="0" u="none" strike="noStrike" cap="none" spc="0">
                <a:ln>
                  <a:noFill/>
                </a:ln>
                <a:solidFill>
                  <a:srgbClr val="009900"/>
                </a:solidFill>
                <a:latin typeface="Times New Roman"/>
                <a:cs typeface="Times New Roman"/>
              </a:rPr>
              <a:t>ед</a:t>
            </a:r>
            <a:r>
              <a:rPr lang="ru-RU" sz="1200" b="1" i="0" u="none" strike="noStrike" cap="none" spc="0">
                <a:ln>
                  <a:noFill/>
                </a:ln>
                <a:solidFill>
                  <a:srgbClr val="FFFF00"/>
                </a:solidFill>
                <a:latin typeface="Times New Roman"/>
                <a:cs typeface="Times New Roman"/>
              </a:rPr>
              <a:t>. </a:t>
            </a:r>
            <a:endParaRPr sz="1400" b="1" i="0" u="none" strike="noStrike" cap="none" spc="0">
              <a:ln>
                <a:noFill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10116319" y="4533084"/>
            <a:ext cx="1973045" cy="400110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ru-RU" sz="2000" b="1">
                <a:solidFill>
                  <a:srgbClr val="FFFF00"/>
                </a:solidFill>
                <a:latin typeface="Times New Roman"/>
                <a:cs typeface="Times New Roman"/>
              </a:rPr>
              <a:t>4757,3</a:t>
            </a:r>
            <a:endParaRPr/>
          </a:p>
        </p:txBody>
      </p:sp>
      <p:sp>
        <p:nvSpPr>
          <p:cNvPr id="43" name="TextBox 42"/>
          <p:cNvSpPr txBox="1"/>
          <p:nvPr/>
        </p:nvSpPr>
        <p:spPr bwMode="auto">
          <a:xfrm>
            <a:off x="6060141" y="5006380"/>
            <a:ext cx="3831021" cy="348321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>
                <a:solidFill>
                  <a:srgbClr val="17375E"/>
                </a:solidFill>
                <a:latin typeface="Times New Roman"/>
                <a:cs typeface="Times New Roman"/>
              </a:rPr>
              <a:t>Сейф</a:t>
            </a:r>
            <a:r>
              <a:rPr lang="ru-RU" sz="1200" b="1" i="0" u="none" strike="noStrike" cap="none" spc="0">
                <a:ln>
                  <a:noFill/>
                </a:ln>
                <a:solidFill>
                  <a:srgbClr val="17375E"/>
                </a:solidFill>
                <a:latin typeface="Times New Roman"/>
                <a:cs typeface="Times New Roman"/>
              </a:rPr>
              <a:t> 2 ед . Сервер на 1С и сетевой ПО 2ед.</a:t>
            </a:r>
            <a:r>
              <a:rPr lang="ru-RU" sz="1400" b="1" i="0" u="none" strike="noStrike" cap="none" spc="0">
                <a:ln>
                  <a:noFill/>
                </a:ln>
                <a:solidFill>
                  <a:srgbClr val="FFFF00"/>
                </a:solidFill>
                <a:latin typeface="Times New Roman"/>
                <a:cs typeface="Times New Roman"/>
              </a:rPr>
              <a:t>.</a:t>
            </a:r>
            <a:endParaRPr sz="1400" b="1" i="0" u="none" strike="noStrike" cap="none" spc="0">
              <a:ln>
                <a:noFill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44" name="TextBox 43"/>
          <p:cNvSpPr txBox="1"/>
          <p:nvPr/>
        </p:nvSpPr>
        <p:spPr bwMode="auto">
          <a:xfrm>
            <a:off x="10116319" y="4965224"/>
            <a:ext cx="1973045" cy="707886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ru-RU" sz="2000" b="1">
                <a:solidFill>
                  <a:srgbClr val="FFFF00"/>
                </a:solidFill>
                <a:latin typeface="Times New Roman"/>
                <a:cs typeface="Times New Roman"/>
              </a:rPr>
              <a:t>7265,2</a:t>
            </a:r>
            <a:endParaRPr/>
          </a:p>
          <a:p>
            <a:pPr algn="ctr" defTabSz="914400">
              <a:defRPr/>
            </a:pPr>
            <a:endParaRPr lang="ru-RU" sz="2000" b="1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 bwMode="auto">
          <a:xfrm>
            <a:off x="6044108" y="5420077"/>
            <a:ext cx="3864983" cy="348321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pl-PL" sz="1200" b="1">
                <a:solidFill>
                  <a:srgbClr val="17375E"/>
                </a:solidFill>
                <a:latin typeface="Times New Roman"/>
                <a:cs typeface="Times New Roman"/>
              </a:rPr>
              <a:t>Принтер Pantum 2500 W 27</a:t>
            </a:r>
            <a:r>
              <a:rPr lang="ru-RU" sz="1200" b="1">
                <a:solidFill>
                  <a:srgbClr val="17375E"/>
                </a:solidFill>
                <a:latin typeface="Times New Roman"/>
                <a:cs typeface="Times New Roman"/>
              </a:rPr>
              <a:t>  60 ед</a:t>
            </a:r>
            <a:r>
              <a:rPr lang="ru-RU" sz="1400" b="1" i="0" u="none" strike="noStrike" cap="none" spc="0">
                <a:ln>
                  <a:noFill/>
                </a:ln>
                <a:solidFill>
                  <a:srgbClr val="FFFF00"/>
                </a:solidFill>
                <a:latin typeface="Times New Roman"/>
                <a:cs typeface="Times New Roman"/>
              </a:rPr>
              <a:t>. </a:t>
            </a:r>
            <a:endParaRPr sz="1400" b="1" i="0" u="none" strike="noStrike" cap="none" spc="0">
              <a:ln>
                <a:noFill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 bwMode="auto">
          <a:xfrm>
            <a:off x="10110124" y="5394182"/>
            <a:ext cx="1985434" cy="400110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ru-RU" sz="2000" b="1">
                <a:solidFill>
                  <a:srgbClr val="FFFF00"/>
                </a:solidFill>
                <a:latin typeface="Times New Roman"/>
                <a:cs typeface="Times New Roman"/>
              </a:rPr>
              <a:t>3627,8</a:t>
            </a: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6044108" y="3506914"/>
            <a:ext cx="3848950" cy="306467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ru-RU" sz="1200" b="1">
                <a:solidFill>
                  <a:srgbClr val="17375E"/>
                </a:solidFill>
                <a:latin typeface="Times New Roman"/>
                <a:cs typeface="Times New Roman"/>
              </a:rPr>
              <a:t>Видеорегистратор сетевой </a:t>
            </a:r>
            <a:r>
              <a:rPr lang="en-US" sz="1200" b="1">
                <a:solidFill>
                  <a:srgbClr val="17375E"/>
                </a:solidFill>
                <a:latin typeface="Times New Roman"/>
                <a:cs typeface="Times New Roman"/>
              </a:rPr>
              <a:t>Hikvision DS-7764NI-I4</a:t>
            </a:r>
            <a:endParaRPr sz="1200" b="1" i="0" u="none" strike="noStrike" cap="none" spc="0">
              <a:ln>
                <a:noFill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6060141" y="3113397"/>
            <a:ext cx="3828830" cy="340518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ru-RU" sz="1200" b="1">
                <a:solidFill>
                  <a:srgbClr val="17375E"/>
                </a:solidFill>
                <a:latin typeface="Times New Roman"/>
                <a:cs typeface="Times New Roman"/>
              </a:rPr>
              <a:t>Воздушная завеса </a:t>
            </a:r>
            <a:r>
              <a:rPr lang="en-US" sz="1200" b="1">
                <a:solidFill>
                  <a:srgbClr val="17375E"/>
                </a:solidFill>
                <a:latin typeface="Times New Roman"/>
                <a:cs typeface="Times New Roman"/>
              </a:rPr>
              <a:t>Almacom AC-12J</a:t>
            </a:r>
            <a:r>
              <a:rPr lang="ru-RU" sz="1200" b="1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lang="en-US" sz="1400" b="1" i="0" u="none" strike="noStrike" cap="none" spc="0">
                <a:ln>
                  <a:noFill/>
                </a:ln>
                <a:solidFill>
                  <a:srgbClr val="009900"/>
                </a:solidFill>
                <a:latin typeface="Times New Roman"/>
                <a:cs typeface="Times New Roman"/>
              </a:rPr>
              <a:t>1</a:t>
            </a:r>
            <a:r>
              <a:rPr lang="ru-RU" sz="1200" b="1" i="0" u="none" strike="noStrike" cap="none" spc="0">
                <a:ln>
                  <a:noFill/>
                </a:ln>
                <a:solidFill>
                  <a:srgbClr val="009900"/>
                </a:solidFill>
                <a:latin typeface="Times New Roman"/>
                <a:cs typeface="Times New Roman"/>
              </a:rPr>
              <a:t> </a:t>
            </a:r>
            <a:r>
              <a:rPr lang="ru-RU" sz="1100" b="1" i="0" u="none" strike="noStrike" cap="none" spc="0">
                <a:ln>
                  <a:noFill/>
                </a:ln>
                <a:solidFill>
                  <a:srgbClr val="009900"/>
                </a:solidFill>
                <a:latin typeface="Times New Roman"/>
                <a:cs typeface="Times New Roman"/>
              </a:rPr>
              <a:t>ед</a:t>
            </a:r>
            <a:r>
              <a:rPr lang="ru-RU" sz="1400" b="1" i="0" u="none" strike="noStrike" cap="none" spc="0">
                <a:ln>
                  <a:noFill/>
                </a:ln>
                <a:solidFill>
                  <a:srgbClr val="FFFF00"/>
                </a:solidFill>
                <a:latin typeface="Times New Roman"/>
                <a:cs typeface="Times New Roman"/>
              </a:rPr>
              <a:t>. </a:t>
            </a:r>
            <a:endParaRPr sz="1400" b="1" i="0" u="none" strike="noStrike" cap="none" spc="0">
              <a:ln>
                <a:noFill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 bwMode="auto">
          <a:xfrm>
            <a:off x="246630" y="5354701"/>
            <a:ext cx="3434281" cy="1338511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>
                <a:latin typeface="Times New Roman"/>
                <a:cs typeface="Times New Roman"/>
              </a:rPr>
              <a:t>Облучатель бактерицидный ОБНП 8 шт.</a:t>
            </a:r>
            <a:endParaRPr/>
          </a:p>
          <a:p>
            <a:pPr algn="ctr"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1400">
                <a:latin typeface="Times New Roman"/>
                <a:cs typeface="Times New Roman"/>
              </a:rPr>
              <a:t>Амбулаторный монитор АД 1 ЕД.</a:t>
            </a:r>
            <a:endParaRPr/>
          </a:p>
          <a:p>
            <a:pPr algn="ctr"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1400">
                <a:latin typeface="Times New Roman"/>
                <a:cs typeface="Times New Roman"/>
              </a:rPr>
              <a:t> Амбулаторный ЭКГ  Холтер  АВРМ-05</a:t>
            </a:r>
            <a:endParaRPr/>
          </a:p>
          <a:p>
            <a:pPr algn="ctr">
              <a:defRPr/>
            </a:pPr>
            <a:endParaRPr lang="ru-RU" sz="1400">
              <a:latin typeface="Times New Roman"/>
              <a:cs typeface="Times New Roman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3680912" y="5420076"/>
            <a:ext cx="1703024" cy="12731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>
                <a:solidFill>
                  <a:schemeClr val="tx1"/>
                </a:solidFill>
                <a:latin typeface="Times New Roman"/>
                <a:cs typeface="Times New Roman"/>
              </a:rPr>
              <a:t>142,20</a:t>
            </a:r>
            <a:endParaRPr/>
          </a:p>
          <a:p>
            <a:pPr algn="ctr">
              <a:defRPr/>
            </a:pPr>
            <a:r>
              <a:rPr lang="ru-RU" sz="2000" b="1">
                <a:solidFill>
                  <a:schemeClr val="tx1"/>
                </a:solidFill>
                <a:latin typeface="Times New Roman"/>
                <a:cs typeface="Times New Roman"/>
              </a:rPr>
              <a:t>1 285,4</a:t>
            </a:r>
            <a:endParaRPr/>
          </a:p>
          <a:p>
            <a:pPr algn="ctr">
              <a:defRPr/>
            </a:pPr>
            <a:r>
              <a:rPr lang="ru-RU" sz="2000" b="1">
                <a:solidFill>
                  <a:schemeClr val="tx1"/>
                </a:solidFill>
                <a:latin typeface="Times New Roman"/>
                <a:cs typeface="Times New Roman"/>
              </a:rPr>
              <a:t>1454,5</a:t>
            </a:r>
            <a:endParaRPr/>
          </a:p>
          <a:p>
            <a:pPr algn="ctr">
              <a:defRPr/>
            </a:pPr>
            <a:r>
              <a:rPr lang="ru-RU" sz="2400" b="1">
                <a:latin typeface="Times New Roman"/>
                <a:cs typeface="Times New Roman"/>
              </a:rPr>
              <a:t>1 285,4</a:t>
            </a:r>
            <a:endParaRPr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547959" y="2403131"/>
            <a:ext cx="2665504" cy="101804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МЕДИЦИНСКИЕ</a:t>
            </a:r>
            <a:endParaRPr/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10110124" y="3116325"/>
            <a:ext cx="1979240" cy="345662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rgbClr val="FFFF00"/>
                </a:solidFill>
                <a:latin typeface="Times New Roman"/>
                <a:cs typeface="Times New Roman"/>
              </a:rPr>
              <a:t>127,6</a:t>
            </a:r>
            <a:endParaRPr/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10110124" y="3576919"/>
            <a:ext cx="1979240" cy="299422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rgbClr val="FFFF00"/>
                </a:solidFill>
                <a:latin typeface="Times New Roman"/>
                <a:cs typeface="Times New Roman"/>
              </a:rPr>
              <a:t>318,7</a:t>
            </a:r>
            <a:endParaRPr/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10110124" y="4037021"/>
            <a:ext cx="1979240" cy="310543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rgbClr val="FFFF00"/>
                </a:solidFill>
                <a:latin typeface="Times New Roman"/>
                <a:cs typeface="Times New Roman"/>
              </a:rPr>
              <a:t>3172,6</a:t>
            </a:r>
            <a:endParaRPr/>
          </a:p>
        </p:txBody>
      </p:sp>
      <p:sp>
        <p:nvSpPr>
          <p:cNvPr id="51" name="Скругленный прямоугольник 50"/>
          <p:cNvSpPr/>
          <p:nvPr/>
        </p:nvSpPr>
        <p:spPr bwMode="auto">
          <a:xfrm>
            <a:off x="6068452" y="5866227"/>
            <a:ext cx="3844863" cy="339620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>
                <a:solidFill>
                  <a:srgbClr val="17375E"/>
                </a:solidFill>
                <a:latin typeface="Times New Roman"/>
                <a:cs typeface="Times New Roman"/>
              </a:rPr>
              <a:t>Шкаф пожарный для огнетушителя ШПО-06-НК S006 (650*540*230) Тайник KZ EURO 8 ед</a:t>
            </a:r>
          </a:p>
        </p:txBody>
      </p:sp>
      <p:sp>
        <p:nvSpPr>
          <p:cNvPr id="52" name="Скругленный прямоугольник 51"/>
          <p:cNvSpPr/>
          <p:nvPr/>
        </p:nvSpPr>
        <p:spPr bwMode="auto">
          <a:xfrm>
            <a:off x="6095999" y="6345891"/>
            <a:ext cx="3844863" cy="347321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>
                <a:solidFill>
                  <a:srgbClr val="17375E"/>
                </a:solidFill>
                <a:latin typeface="Times New Roman"/>
                <a:cs typeface="Times New Roman"/>
              </a:rPr>
              <a:t>Лифт пассажирский г.п.400 кг 1м/с на 5 остановок 1 ед</a:t>
            </a:r>
          </a:p>
        </p:txBody>
      </p:sp>
      <p:sp>
        <p:nvSpPr>
          <p:cNvPr id="53" name="Прямоугольник 52"/>
          <p:cNvSpPr/>
          <p:nvPr/>
        </p:nvSpPr>
        <p:spPr bwMode="auto">
          <a:xfrm>
            <a:off x="10110124" y="5873631"/>
            <a:ext cx="1979240" cy="339620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rgbClr val="FFFF00"/>
                </a:solidFill>
                <a:latin typeface="Times New Roman"/>
                <a:cs typeface="Times New Roman"/>
              </a:rPr>
              <a:t>114,7</a:t>
            </a:r>
            <a:endParaRPr/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10110124" y="6342023"/>
            <a:ext cx="1979240" cy="355055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rgbClr val="FFFF00"/>
                </a:solidFill>
                <a:latin typeface="Times New Roman"/>
                <a:cs typeface="Times New Roman"/>
              </a:rPr>
              <a:t>13200,0</a:t>
            </a:r>
            <a:endParaRPr/>
          </a:p>
        </p:txBody>
      </p:sp>
      <p:pic>
        <p:nvPicPr>
          <p:cNvPr id="39" name="Picture 2" descr="http://gp8.kz/wp-content/uploads/2019/10/image11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05483" y="99777"/>
            <a:ext cx="1186174" cy="102302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5"/>
          <p:cNvSpPr/>
          <p:nvPr/>
        </p:nvSpPr>
        <p:spPr bwMode="auto">
          <a:xfrm>
            <a:off x="3907" y="12760"/>
            <a:ext cx="12192000" cy="1243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kk-KZ" sz="2000" b="1">
                <a:solidFill>
                  <a:schemeClr val="bg1"/>
                </a:solidFill>
                <a:latin typeface="Times New Roman"/>
                <a:cs typeface="Times New Roman"/>
              </a:rPr>
              <a:t>                        </a:t>
            </a:r>
            <a:r>
              <a:rPr lang="kk-KZ" sz="240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Анализ финансово-хозяйственной деятельности за 2024 год</a:t>
            </a:r>
            <a:endParaRPr lang="ru-RU" sz="2400">
              <a:ln w="0"/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73669" y="1419645"/>
            <a:ext cx="4195378" cy="830997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FFFF00"/>
                </a:solidFill>
              </a:rPr>
              <a:t>БЮДЖЕТНОЕ ФИНАНСИРОВАНИЕ</a:t>
            </a:r>
            <a:endParaRPr sz="2400" b="1">
              <a:solidFill>
                <a:srgbClr val="FFFF0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1">
            <a:off x="402458" y="2402325"/>
            <a:ext cx="3488138" cy="154485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 bwMode="auto">
          <a:xfrm>
            <a:off x="8796653" y="2121366"/>
            <a:ext cx="1702965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k-KZ" sz="1600" b="1" i="1">
                <a:solidFill>
                  <a:srgbClr val="000066"/>
                </a:solidFill>
              </a:rPr>
              <a:t>На общую сумму</a:t>
            </a:r>
            <a:endParaRPr lang="ru-RU" sz="1600" b="1" i="1">
              <a:solidFill>
                <a:srgbClr val="00006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8362584" y="2574588"/>
            <a:ext cx="2571107" cy="738664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ru-RU" sz="2400" b="1">
                <a:solidFill>
                  <a:srgbClr val="FFFF00"/>
                </a:solidFill>
                <a:latin typeface="Century Gothic"/>
                <a:cs typeface="Arial"/>
              </a:rPr>
              <a:t>1 465 407,8 </a:t>
            </a:r>
            <a:r>
              <a:rPr lang="ru-RU" sz="1800" b="1" i="1">
                <a:solidFill>
                  <a:srgbClr val="FFFF00"/>
                </a:solidFill>
                <a:latin typeface="Century Gothic"/>
                <a:cs typeface="Arial"/>
              </a:rPr>
              <a:t>тыс. тенге</a:t>
            </a:r>
            <a:endParaRPr lang="ru-RU" sz="1200" i="1">
              <a:solidFill>
                <a:srgbClr val="70AD47">
                  <a:lumMod val="75000"/>
                </a:srgbClr>
              </a:solidFill>
              <a:latin typeface="Century Gothic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4451564" y="2713088"/>
            <a:ext cx="3362324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FFFF00"/>
                </a:solidFill>
                <a:latin typeface="Times New Roman"/>
                <a:cs typeface="Times New Roman"/>
              </a:rPr>
              <a:t>АПП и СЗП по </a:t>
            </a:r>
            <a:r>
              <a:rPr lang="ru-RU" sz="2400" b="1">
                <a:solidFill>
                  <a:prstClr val="white"/>
                </a:solidFill>
                <a:latin typeface="Times New Roman"/>
                <a:cs typeface="Times New Roman"/>
              </a:rPr>
              <a:t>ГОБМП</a:t>
            </a:r>
            <a:endParaRPr/>
          </a:p>
        </p:txBody>
      </p:sp>
      <p:sp>
        <p:nvSpPr>
          <p:cNvPr id="27" name="TextBox 26"/>
          <p:cNvSpPr txBox="1"/>
          <p:nvPr/>
        </p:nvSpPr>
        <p:spPr bwMode="auto">
          <a:xfrm>
            <a:off x="4451564" y="3513129"/>
            <a:ext cx="3362324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FFFF00"/>
                </a:solidFill>
                <a:latin typeface="Times New Roman"/>
                <a:cs typeface="Times New Roman"/>
              </a:rPr>
              <a:t>КДП и СЗП по </a:t>
            </a:r>
            <a:r>
              <a:rPr lang="ru-RU" sz="2400" b="1">
                <a:solidFill>
                  <a:prstClr val="white"/>
                </a:solidFill>
                <a:latin typeface="Times New Roman"/>
                <a:cs typeface="Times New Roman"/>
              </a:rPr>
              <a:t>ОСМС</a:t>
            </a:r>
            <a:endParaRPr/>
          </a:p>
        </p:txBody>
      </p:sp>
      <p:sp>
        <p:nvSpPr>
          <p:cNvPr id="28" name="TextBox 27"/>
          <p:cNvSpPr txBox="1"/>
          <p:nvPr/>
        </p:nvSpPr>
        <p:spPr bwMode="auto">
          <a:xfrm>
            <a:off x="5081223" y="2091579"/>
            <a:ext cx="170296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k-KZ" sz="1800" b="1" i="1">
                <a:solidFill>
                  <a:srgbClr val="000066"/>
                </a:solidFill>
              </a:rPr>
              <a:t>На оказание</a:t>
            </a:r>
            <a:endParaRPr lang="ru-RU" sz="1800" b="1" i="1">
              <a:solidFill>
                <a:srgbClr val="00006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8362582" y="3437109"/>
            <a:ext cx="2571107" cy="738664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ru-RU" sz="2400" b="1">
                <a:solidFill>
                  <a:srgbClr val="FFFF00"/>
                </a:solidFill>
                <a:latin typeface="Century Gothic"/>
                <a:cs typeface="Arial"/>
              </a:rPr>
              <a:t>749 070,3</a:t>
            </a:r>
            <a:endParaRPr/>
          </a:p>
          <a:p>
            <a:pPr algn="ctr" defTabSz="914400">
              <a:defRPr/>
            </a:pPr>
            <a:r>
              <a:rPr lang="ru-RU" sz="1800" b="1" i="1">
                <a:solidFill>
                  <a:srgbClr val="FFFF00"/>
                </a:solidFill>
                <a:latin typeface="Century Gothic"/>
                <a:cs typeface="Arial"/>
              </a:rPr>
              <a:t>тыс. тенге</a:t>
            </a:r>
            <a:endParaRPr lang="ru-RU" sz="1200" i="1">
              <a:solidFill>
                <a:srgbClr val="70AD47">
                  <a:lumMod val="75000"/>
                </a:srgbClr>
              </a:solidFill>
              <a:latin typeface="Century Gothic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4652598" y="1419645"/>
            <a:ext cx="45485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00066"/>
                </a:solidFill>
                <a:latin typeface="Times New Roman"/>
                <a:ea typeface="Times New Roman"/>
              </a:rPr>
              <a:t>2 265 567,7</a:t>
            </a:r>
            <a:r>
              <a:rPr lang="ru-RU" sz="2400" b="1">
                <a:solidFill>
                  <a:srgbClr val="000066"/>
                </a:solidFill>
                <a:latin typeface="Times New Roman"/>
                <a:ea typeface="Times New Roman"/>
              </a:rPr>
              <a:t>тыс.тенге</a:t>
            </a:r>
            <a:endParaRPr sz="2400" b="1">
              <a:solidFill>
                <a:srgbClr val="000066"/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94227" y="4081029"/>
            <a:ext cx="2673061" cy="1068283"/>
          </a:xfrm>
          <a:prstGeom prst="rect">
            <a:avLst/>
          </a:prstGeom>
        </p:spPr>
      </p:pic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>
            <a:off x="0" y="5355732"/>
            <a:ext cx="12192000" cy="114300"/>
          </a:xfrm>
          <a:prstGeom prst="line">
            <a:avLst/>
          </a:prstGeom>
          <a:ln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 bwMode="auto">
          <a:xfrm>
            <a:off x="73669" y="5561650"/>
            <a:ext cx="4195378" cy="461665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FFFF00"/>
                </a:solidFill>
              </a:rPr>
              <a:t>СОБСТВЕННЫЕ СРЕДСТВА</a:t>
            </a:r>
            <a:endParaRPr sz="2400" b="1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620336" y="6126771"/>
            <a:ext cx="310204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00066"/>
                </a:solidFill>
                <a:latin typeface="Times New Roman"/>
                <a:ea typeface="Times New Roman"/>
              </a:rPr>
              <a:t>43 945,6 </a:t>
            </a:r>
            <a:r>
              <a:rPr lang="ru-RU" sz="2400" b="1">
                <a:solidFill>
                  <a:srgbClr val="000066"/>
                </a:solidFill>
                <a:latin typeface="Times New Roman"/>
                <a:ea typeface="Times New Roman"/>
              </a:rPr>
              <a:t>тыс.тенге</a:t>
            </a:r>
            <a:endParaRPr sz="2400" b="1">
              <a:solidFill>
                <a:srgbClr val="000066"/>
              </a:solidFill>
            </a:endParaRPr>
          </a:p>
        </p:txBody>
      </p:sp>
      <p:sp>
        <p:nvSpPr>
          <p:cNvPr id="38" name="TextBox 37"/>
          <p:cNvSpPr txBox="1"/>
          <p:nvPr/>
        </p:nvSpPr>
        <p:spPr bwMode="auto">
          <a:xfrm>
            <a:off x="4451564" y="5561650"/>
            <a:ext cx="4195378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00066"/>
                </a:solidFill>
                <a:latin typeface="Times New Roman"/>
                <a:ea typeface="Times New Roman"/>
              </a:rPr>
              <a:t>Платные мед. услуги от физ. лиц </a:t>
            </a:r>
            <a:endParaRPr sz="2000" b="1">
              <a:solidFill>
                <a:srgbClr val="000066"/>
              </a:solidFill>
            </a:endParaRPr>
          </a:p>
        </p:txBody>
      </p:sp>
      <p:sp>
        <p:nvSpPr>
          <p:cNvPr id="39" name="TextBox 38"/>
          <p:cNvSpPr txBox="1"/>
          <p:nvPr/>
        </p:nvSpPr>
        <p:spPr bwMode="auto">
          <a:xfrm>
            <a:off x="4451562" y="6149418"/>
            <a:ext cx="4159037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00066"/>
                </a:solidFill>
                <a:latin typeface="Times New Roman"/>
              </a:rPr>
              <a:t>Прочие</a:t>
            </a:r>
            <a:endParaRPr sz="2000" b="1">
              <a:solidFill>
                <a:srgbClr val="000066"/>
              </a:solidFill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8854018" y="5556711"/>
            <a:ext cx="2961745" cy="46166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ru-RU" sz="2400" b="1">
                <a:solidFill>
                  <a:srgbClr val="000066"/>
                </a:solidFill>
                <a:latin typeface="Century Gothic"/>
                <a:cs typeface="Arial"/>
              </a:rPr>
              <a:t>42 137,5</a:t>
            </a:r>
            <a:r>
              <a:rPr lang="ru-RU" sz="1800" b="1" i="1">
                <a:solidFill>
                  <a:srgbClr val="000066"/>
                </a:solidFill>
                <a:latin typeface="Century Gothic"/>
                <a:cs typeface="Arial"/>
              </a:rPr>
              <a:t>тыс.тенге</a:t>
            </a:r>
            <a:endParaRPr lang="ru-RU" sz="1200" i="1">
              <a:solidFill>
                <a:srgbClr val="000066"/>
              </a:solidFill>
              <a:latin typeface="Century Gothic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 bwMode="auto">
          <a:xfrm>
            <a:off x="8854018" y="6119628"/>
            <a:ext cx="2961745" cy="46166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ru-RU" sz="2400" b="1">
                <a:solidFill>
                  <a:srgbClr val="000066"/>
                </a:solidFill>
                <a:latin typeface="Century Gothic"/>
                <a:cs typeface="Arial"/>
              </a:rPr>
              <a:t>1 808,1 </a:t>
            </a:r>
            <a:r>
              <a:rPr lang="ru-RU" sz="1800" b="1" i="1">
                <a:solidFill>
                  <a:srgbClr val="000066"/>
                </a:solidFill>
                <a:latin typeface="Century Gothic"/>
                <a:cs typeface="Arial"/>
              </a:rPr>
              <a:t>тыс.тенге</a:t>
            </a:r>
            <a:endParaRPr lang="ru-RU" sz="1200" i="1">
              <a:solidFill>
                <a:srgbClr val="000066"/>
              </a:solidFill>
              <a:latin typeface="Century Gothic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 bwMode="auto">
          <a:xfrm>
            <a:off x="9544050" y="237603"/>
            <a:ext cx="2371340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000066"/>
                </a:solidFill>
                <a:latin typeface="Times New Roman"/>
                <a:ea typeface="Times New Roman"/>
              </a:rPr>
              <a:t>2 309 513,3 </a:t>
            </a:r>
            <a:r>
              <a:rPr lang="ru-RU" sz="2000" b="1" i="1">
                <a:solidFill>
                  <a:srgbClr val="000066"/>
                </a:solidFill>
                <a:latin typeface="Times New Roman"/>
                <a:ea typeface="Times New Roman"/>
              </a:rPr>
              <a:t>тыс. тенге.</a:t>
            </a:r>
            <a:endParaRPr i="1">
              <a:solidFill>
                <a:srgbClr val="000066"/>
              </a:solidFill>
            </a:endParaRPr>
          </a:p>
        </p:txBody>
      </p:sp>
      <p:sp>
        <p:nvSpPr>
          <p:cNvPr id="42" name="Овал 41"/>
          <p:cNvSpPr/>
          <p:nvPr/>
        </p:nvSpPr>
        <p:spPr bwMode="auto">
          <a:xfrm>
            <a:off x="402458" y="149894"/>
            <a:ext cx="1025967" cy="96950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62162" y="77122"/>
            <a:ext cx="1115048" cy="1115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tangle 25"/>
          <p:cNvSpPr/>
          <p:nvPr/>
        </p:nvSpPr>
        <p:spPr bwMode="auto">
          <a:xfrm>
            <a:off x="3907" y="12760"/>
            <a:ext cx="12192000" cy="1243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Финансовые показатели за последние 3 года </a:t>
            </a:r>
            <a:endParaRPr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13872" y="1584259"/>
          <a:ext cx="10129836" cy="4401374"/>
        </p:xfrm>
        <a:graphic>
          <a:graphicData uri="http://schemas.openxmlformats.org/drawingml/2006/table">
            <a:tbl>
              <a:tblPr firstRow="1" firstCol="1" bandRow="1"/>
              <a:tblGrid>
                <a:gridCol w="2709628"/>
                <a:gridCol w="2355291"/>
                <a:gridCol w="1592677"/>
                <a:gridCol w="1880584"/>
                <a:gridCol w="1591656"/>
              </a:tblGrid>
              <a:tr h="645020">
                <a:tc>
                  <a:txBody>
                    <a:bodyPr/>
                    <a:lstStyle/>
                    <a:p>
                      <a:pPr indent="2159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en-US" sz="18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</a:rPr>
                        <a:t>Источник финансирования</a:t>
                      </a:r>
                      <a:endParaRPr sz="1600">
                        <a:solidFill>
                          <a:srgbClr val="00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11760" algn="l"/>
                        </a:tabLst>
                        <a:defRPr/>
                      </a:pPr>
                      <a:r>
                        <a:rPr lang="en-US" sz="18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</a:rPr>
                        <a:t>Виды услуг</a:t>
                      </a:r>
                      <a:endParaRPr sz="1600">
                        <a:solidFill>
                          <a:srgbClr val="00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en-US" sz="18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</a:rPr>
                        <a:t>202</a:t>
                      </a:r>
                      <a:r>
                        <a:rPr lang="ru-RU" sz="18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8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</a:rPr>
                        <a:t>г.</a:t>
                      </a:r>
                      <a:endParaRPr sz="1600">
                        <a:solidFill>
                          <a:srgbClr val="000066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indent="2921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en-US" sz="18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</a:rPr>
                        <a:t> (тыс.тенге)</a:t>
                      </a:r>
                      <a:endParaRPr sz="1600">
                        <a:solidFill>
                          <a:srgbClr val="00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en-US" sz="18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</a:rPr>
                        <a:t>202</a:t>
                      </a:r>
                      <a:r>
                        <a:rPr lang="ru-RU" sz="18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18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</a:rPr>
                        <a:t> г. (тыс.тенге)</a:t>
                      </a:r>
                      <a:endParaRPr sz="1600">
                        <a:solidFill>
                          <a:srgbClr val="00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en-US" sz="18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</a:rPr>
                        <a:t>202</a:t>
                      </a:r>
                      <a:r>
                        <a:rPr lang="ru-RU" sz="18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en-US" sz="18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</a:rPr>
                        <a:t> г. (тыс.тенге)</a:t>
                      </a:r>
                      <a:endParaRPr sz="1600">
                        <a:solidFill>
                          <a:srgbClr val="00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645020">
                <a:tc>
                  <a:txBody>
                    <a:bodyPr/>
                    <a:lstStyle/>
                    <a:p>
                      <a:pPr indent="2159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kk-KZ" sz="16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</a:rPr>
                        <a:t>РЕСПУБЛИКАНСКИЙ БЮДЖЕТ</a:t>
                      </a:r>
                      <a:endParaRPr sz="1600" b="1">
                        <a:solidFill>
                          <a:srgbClr val="00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26035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ru-RU" sz="16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</a:rPr>
                        <a:t>АПП, КДП, СЗП по ГОБМП и ОСМС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ru-RU" sz="16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</a:rPr>
                        <a:t>2 045 330,23</a:t>
                      </a:r>
                      <a:endParaRPr sz="1400" b="1">
                        <a:solidFill>
                          <a:srgbClr val="00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ru-RU" sz="16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</a:rPr>
                        <a:t>2 205 728,6</a:t>
                      </a:r>
                      <a:endParaRPr sz="1400" b="1">
                        <a:solidFill>
                          <a:srgbClr val="00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ru-RU" sz="14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</a:rPr>
                        <a:t>2 265 567,7</a:t>
                      </a:r>
                      <a:endParaRPr sz="1400" b="1">
                        <a:solidFill>
                          <a:srgbClr val="00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2159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kk-KZ" sz="16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</a:rPr>
                        <a:t>МЕСТНЫЙ БЮДЖЕТ</a:t>
                      </a:r>
                      <a:endParaRPr sz="1400" b="1">
                        <a:solidFill>
                          <a:srgbClr val="00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ru-RU" sz="16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</a:rPr>
                        <a:t>РВК работа призывных и приписных военкоматов</a:t>
                      </a:r>
                      <a:endParaRPr sz="1400" b="1">
                        <a:solidFill>
                          <a:srgbClr val="00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ru-RU" sz="16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</a:rPr>
                        <a:t>13 827,67</a:t>
                      </a:r>
                      <a:endParaRPr sz="1400" b="1">
                        <a:solidFill>
                          <a:srgbClr val="00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endParaRPr lang="kk-KZ" sz="1600" b="1">
                        <a:solidFill>
                          <a:srgbClr val="000066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indent="2921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ru-RU" sz="16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</a:rPr>
                        <a:t>18 279,9</a:t>
                      </a:r>
                      <a:endParaRPr sz="1400" b="1">
                        <a:solidFill>
                          <a:srgbClr val="000066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indent="2921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en-US" sz="16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sz="1400" b="1">
                        <a:solidFill>
                          <a:srgbClr val="00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ru-RU" sz="14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sz="1400" b="1">
                        <a:solidFill>
                          <a:srgbClr val="00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1133681">
                <a:tc>
                  <a:txBody>
                    <a:bodyPr/>
                    <a:lstStyle/>
                    <a:p>
                      <a:pPr indent="2159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kk-KZ" sz="16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</a:rPr>
                        <a:t>СОБСТВЕННЫЕ СРЕДСТВА</a:t>
                      </a:r>
                      <a:endParaRPr sz="1400" b="1">
                        <a:solidFill>
                          <a:srgbClr val="00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21590" algn="l"/>
                        </a:tabLst>
                        <a:defRPr/>
                      </a:pPr>
                      <a:r>
                        <a:rPr lang="ru-RU" sz="16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</a:rPr>
                        <a:t>Платные медуслуги физлицам, возмещение коммуслуг, </a:t>
                      </a:r>
                      <a:r>
                        <a:rPr lang="en-US" sz="16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</a:rPr>
                        <a:t>фондодержание</a:t>
                      </a:r>
                      <a:endParaRPr sz="1400" b="1">
                        <a:solidFill>
                          <a:srgbClr val="00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en-US" sz="16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16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</a:rPr>
                        <a:t>42 794</a:t>
                      </a:r>
                      <a:endParaRPr/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en-US" sz="16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</a:rPr>
                        <a:t>53 081</a:t>
                      </a:r>
                      <a:endParaRPr sz="1400" b="1">
                        <a:solidFill>
                          <a:srgbClr val="00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ru-RU" sz="14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</a:rPr>
                        <a:t>43 945,6</a:t>
                      </a:r>
                      <a:endParaRPr sz="1400" b="1">
                        <a:solidFill>
                          <a:srgbClr val="00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334850">
                <a:tc>
                  <a:txBody>
                    <a:bodyPr/>
                    <a:lstStyle/>
                    <a:p>
                      <a:pPr indent="2159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kk-KZ" sz="16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</a:rPr>
                        <a:t>ДОПЛАТЫ</a:t>
                      </a:r>
                      <a:endParaRPr sz="1400" b="1">
                        <a:solidFill>
                          <a:srgbClr val="00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21590" algn="l"/>
                        </a:tabLst>
                        <a:defRPr/>
                      </a:pPr>
                      <a:r>
                        <a:rPr lang="en-US" sz="16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</a:rPr>
                        <a:t>Доплаты за COVID-19</a:t>
                      </a:r>
                      <a:endParaRPr sz="1400" b="1">
                        <a:solidFill>
                          <a:srgbClr val="00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ru-RU" sz="16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sz="1400" b="1">
                        <a:solidFill>
                          <a:srgbClr val="00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ru-RU" sz="16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en-US" sz="16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sz="1400" b="1">
                        <a:solidFill>
                          <a:srgbClr val="00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ru-RU" sz="1400" b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sz="1400" b="1">
                        <a:solidFill>
                          <a:srgbClr val="00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408223">
                <a:tc>
                  <a:txBody>
                    <a:bodyPr/>
                    <a:lstStyle/>
                    <a:p>
                      <a:pPr indent="2159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ru-RU" sz="1800" b="1" i="0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</a:rPr>
                        <a:t>ИТОГО</a:t>
                      </a:r>
                      <a:endParaRPr sz="1600" i="0">
                        <a:solidFill>
                          <a:srgbClr val="00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6035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en-US" sz="1600" b="1" i="1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sz="1400">
                        <a:solidFill>
                          <a:srgbClr val="00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ru-RU" sz="2000" b="1" i="0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</a:rPr>
                        <a:t>2101951,9</a:t>
                      </a:r>
                      <a:endParaRPr sz="1800" i="0">
                        <a:solidFill>
                          <a:srgbClr val="00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ru-RU" sz="2000" b="1" i="0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</a:rPr>
                        <a:t>2 101 951,9</a:t>
                      </a:r>
                      <a:endParaRPr sz="1800" i="0">
                        <a:solidFill>
                          <a:srgbClr val="00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921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ru-RU" sz="1800" b="1" i="0">
                          <a:solidFill>
                            <a:srgbClr val="000066"/>
                          </a:solidFill>
                          <a:latin typeface="Times New Roman"/>
                          <a:ea typeface="Times New Roman"/>
                        </a:rPr>
                        <a:t>2 309 513,3</a:t>
                      </a:r>
                      <a:endParaRPr sz="1800" b="1" i="0">
                        <a:solidFill>
                          <a:srgbClr val="000066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 descr="Монеты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3"/>
              </a:ext>
            </a:extLst>
          </a:blip>
          <a:stretch/>
        </p:blipFill>
        <p:spPr bwMode="auto">
          <a:xfrm>
            <a:off x="300040" y="1613427"/>
            <a:ext cx="1243772" cy="1685928"/>
          </a:xfrm>
          <a:prstGeom prst="rect">
            <a:avLst/>
          </a:prstGeom>
        </p:spPr>
      </p:pic>
      <p:pic>
        <p:nvPicPr>
          <p:cNvPr id="11" name="Рисунок 10" descr="Презентация с линейчатой диаграммой (справа налево)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5"/>
              </a:ext>
            </a:extLst>
          </a:blip>
          <a:stretch/>
        </p:blipFill>
        <p:spPr bwMode="auto">
          <a:xfrm>
            <a:off x="276610" y="3299355"/>
            <a:ext cx="1413697" cy="1413697"/>
          </a:xfrm>
          <a:prstGeom prst="rect">
            <a:avLst/>
          </a:prstGeom>
        </p:spPr>
      </p:pic>
      <p:pic>
        <p:nvPicPr>
          <p:cNvPr id="12" name="Рисунок 11" descr="Доллар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7"/>
              </a:ext>
            </a:extLst>
          </a:blip>
          <a:stretch/>
        </p:blipFill>
        <p:spPr bwMode="auto">
          <a:xfrm>
            <a:off x="365840" y="4892568"/>
            <a:ext cx="1235235" cy="1071179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 bwMode="auto">
          <a:xfrm>
            <a:off x="470473" y="107264"/>
            <a:ext cx="1025967" cy="96950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425933" y="61126"/>
            <a:ext cx="1115048" cy="1115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F5CB2A-A908-D84A-83BB-950A71BFFA32}" type="slidenum">
              <a:rPr lang="ru-RU">
                <a:solidFill>
                  <a:prstClr val="black">
                    <a:tint val="75000"/>
                  </a:prstClr>
                </a:solidFill>
              </a:rPr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5"/>
          <p:cNvSpPr/>
          <p:nvPr/>
        </p:nvSpPr>
        <p:spPr bwMode="auto">
          <a:xfrm>
            <a:off x="3907" y="0"/>
            <a:ext cx="12192000" cy="12565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k-KZ" sz="2400" b="1">
                <a:solidFill>
                  <a:schemeClr val="bg1"/>
                </a:solidFill>
                <a:latin typeface="Times New Roman"/>
                <a:cs typeface="Times New Roman"/>
              </a:rPr>
              <a:t>       </a:t>
            </a:r>
            <a:r>
              <a:rPr lang="kk-KZ" sz="2400">
                <a:ln w="0"/>
                <a:solidFill>
                  <a:schemeClr val="tx1"/>
                </a:solidFill>
                <a:latin typeface="Times New Roman"/>
                <a:cs typeface="Times New Roman"/>
              </a:rPr>
              <a:t>ЭФФЕКТИВНОЕ ИСПОЛЬЗОВАНИЕ БЮДЖЕТНЫХ СРЕДСТВ</a:t>
            </a:r>
            <a:endParaRPr lang="ru-RU" sz="2400" b="1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919110" y="815468"/>
            <a:ext cx="9886317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800" b="1">
                <a:solidFill>
                  <a:srgbClr val="002060"/>
                </a:solidFill>
                <a:latin typeface="Times New Roman"/>
                <a:ea typeface="Times New Roman"/>
              </a:rPr>
              <a:t>Кассовые расходы поликлиники за 2024 год составил </a:t>
            </a:r>
            <a:r>
              <a:rPr lang="ru-RU" sz="2000" b="1">
                <a:solidFill>
                  <a:schemeClr val="tx1"/>
                </a:solidFill>
                <a:latin typeface="Times New Roman"/>
                <a:ea typeface="Times New Roman"/>
              </a:rPr>
              <a:t>2 429 977 </a:t>
            </a:r>
            <a:r>
              <a:rPr lang="ru-RU" sz="1800" b="1">
                <a:solidFill>
                  <a:schemeClr val="tx1"/>
                </a:solidFill>
                <a:latin typeface="Times New Roman"/>
                <a:ea typeface="Times New Roman"/>
              </a:rPr>
              <a:t>тыс.тенге</a:t>
            </a:r>
            <a:r>
              <a:rPr lang="ru-RU" sz="1800" b="1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  <a:endParaRPr sz="2000" b="1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7737" y="1448923"/>
          <a:ext cx="11627690" cy="5272553"/>
        </p:xfrm>
        <a:graphic>
          <a:graphicData uri="http://schemas.openxmlformats.org/drawingml/2006/table">
            <a:tbl>
              <a:tblPr firstRow="1" firstCol="1" bandRow="1"/>
              <a:tblGrid>
                <a:gridCol w="5257269"/>
                <a:gridCol w="2172066"/>
                <a:gridCol w="2361575"/>
                <a:gridCol w="1836780"/>
              </a:tblGrid>
              <a:tr h="716374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Виды услуг</a:t>
                      </a:r>
                      <a:endParaRPr sz="1400">
                        <a:latin typeface="Times New Roman"/>
                        <a:ea typeface="Times New Roman"/>
                      </a:endParaRPr>
                    </a:p>
                  </a:txBody>
                  <a:tcPr marL="59713" marR="5971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2022 г. (тыс.тенге)</a:t>
                      </a:r>
                      <a:endParaRPr sz="1400">
                        <a:latin typeface="Times New Roman"/>
                        <a:ea typeface="Times New Roman"/>
                      </a:endParaRPr>
                    </a:p>
                  </a:txBody>
                  <a:tcPr marL="59713" marR="5971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202</a:t>
                      </a:r>
                      <a:r>
                        <a:rPr lang="ru-RU" sz="1400" b="1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1400" b="1">
                          <a:latin typeface="Times New Roman"/>
                          <a:ea typeface="Times New Roman"/>
                        </a:rPr>
                        <a:t> г. (тыс.тенге)</a:t>
                      </a:r>
                      <a:endParaRPr sz="1400">
                        <a:latin typeface="Times New Roman"/>
                        <a:ea typeface="Times New Roman"/>
                      </a:endParaRPr>
                    </a:p>
                  </a:txBody>
                  <a:tcPr marL="59713" marR="5971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202</a:t>
                      </a:r>
                      <a:r>
                        <a:rPr lang="ru-RU" sz="1400" b="1"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en-US" sz="1400" b="1">
                          <a:latin typeface="Times New Roman"/>
                          <a:ea typeface="Times New Roman"/>
                        </a:rPr>
                        <a:t> г. (тыс.тенге)</a:t>
                      </a:r>
                      <a:endParaRPr sz="1400">
                        <a:latin typeface="Times New Roman"/>
                        <a:ea typeface="Times New Roman"/>
                      </a:endParaRPr>
                    </a:p>
                  </a:txBody>
                  <a:tcPr marL="59713" marR="5971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247287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Оплата труда и др. выплаты</a:t>
                      </a:r>
                      <a:endParaRPr sz="1400">
                        <a:latin typeface="Times New Roman"/>
                        <a:ea typeface="Times New Roman"/>
                      </a:endParaRPr>
                    </a:p>
                  </a:txBody>
                  <a:tcPr marL="59713" marR="5971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922 448,46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1 494 542,20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1 551 233,57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247287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Соцналог, соцотчисления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, ОППВ, ОПВР</a:t>
                      </a:r>
                      <a:endParaRPr sz="1400">
                        <a:latin typeface="Times New Roman"/>
                        <a:ea typeface="Times New Roman"/>
                      </a:endParaRPr>
                    </a:p>
                  </a:txBody>
                  <a:tcPr marL="59713" marR="5971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110 597,36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130 568,60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152 097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247287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ОСМС (обяз. Соц. мед отчисления)</a:t>
                      </a:r>
                      <a:endParaRPr sz="1400">
                        <a:latin typeface="Times New Roman"/>
                        <a:ea typeface="Times New Roman"/>
                      </a:endParaRPr>
                    </a:p>
                  </a:txBody>
                  <a:tcPr marL="59713" marR="5971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53 271,29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32 685,90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34 946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247287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Налог на имущество, землю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, КПН</a:t>
                      </a:r>
                      <a:endParaRPr sz="1400">
                        <a:latin typeface="Times New Roman"/>
                        <a:ea typeface="Times New Roman"/>
                      </a:endParaRPr>
                    </a:p>
                  </a:txBody>
                  <a:tcPr marL="59713" marR="5971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951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6 956,60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11 404,3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247287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Взносы на обяз страхование раб-ков</a:t>
                      </a:r>
                      <a:endParaRPr sz="1400">
                        <a:latin typeface="Times New Roman"/>
                        <a:ea typeface="Times New Roman"/>
                      </a:endParaRPr>
                    </a:p>
                  </a:txBody>
                  <a:tcPr marL="59713" marR="5971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2 264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2 302,20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23 188,13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247287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Коммунальные услуги</a:t>
                      </a:r>
                      <a:endParaRPr sz="1400">
                        <a:latin typeface="Times New Roman"/>
                        <a:ea typeface="Times New Roman"/>
                      </a:endParaRPr>
                    </a:p>
                  </a:txBody>
                  <a:tcPr marL="59713" marR="5971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16 850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16 125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23 698,37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247287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Услуги связи</a:t>
                      </a:r>
                      <a:endParaRPr sz="1400">
                        <a:latin typeface="Times New Roman"/>
                        <a:ea typeface="Times New Roman"/>
                      </a:endParaRPr>
                    </a:p>
                  </a:txBody>
                  <a:tcPr marL="59713" marR="5971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3673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3 797,60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4 275,63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247287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Приобретение медикаментов</a:t>
                      </a:r>
                      <a:endParaRPr sz="1400">
                        <a:latin typeface="Times New Roman"/>
                        <a:ea typeface="Times New Roman"/>
                      </a:endParaRPr>
                    </a:p>
                  </a:txBody>
                  <a:tcPr marL="59713" marR="5971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266 790,74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315 731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1 440,2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345470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Приобретение 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медоборудование и прочие </a:t>
                      </a:r>
                      <a:r>
                        <a:rPr lang="en-US" sz="1400">
                          <a:latin typeface="Times New Roman"/>
                          <a:ea typeface="Times New Roman"/>
                        </a:rPr>
                        <a:t>ОС (основны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е</a:t>
                      </a:r>
                      <a:r>
                        <a:rPr lang="en-US" sz="1400">
                          <a:latin typeface="Times New Roman"/>
                          <a:ea typeface="Times New Roman"/>
                        </a:rPr>
                        <a:t> средств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а</a:t>
                      </a:r>
                      <a:r>
                        <a:rPr lang="en-US" sz="1400">
                          <a:latin typeface="Times New Roman"/>
                          <a:ea typeface="Times New Roman"/>
                        </a:rPr>
                        <a:t>)</a:t>
                      </a:r>
                      <a:endParaRPr sz="1400">
                        <a:latin typeface="Times New Roman"/>
                        <a:ea typeface="Times New Roman"/>
                      </a:endParaRPr>
                    </a:p>
                  </a:txBody>
                  <a:tcPr marL="59713" marR="5971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251 466,34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109 542,10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39 401</a:t>
                      </a:r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247287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Расходы на приобр дет смеси</a:t>
                      </a:r>
                      <a:endParaRPr sz="1400">
                        <a:latin typeface="Times New Roman"/>
                        <a:ea typeface="Times New Roman"/>
                      </a:endParaRPr>
                    </a:p>
                  </a:txBody>
                  <a:tcPr marL="59713" marR="5971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9 829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12 169,50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3 848,8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345470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Приобретение материалов (хоз., запчасти, инвентарь)</a:t>
                      </a:r>
                      <a:endParaRPr sz="1400">
                        <a:latin typeface="Times New Roman"/>
                        <a:ea typeface="Times New Roman"/>
                      </a:endParaRPr>
                    </a:p>
                  </a:txBody>
                  <a:tcPr marL="59713" marR="5971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24 574,51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26 651,80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22 783,7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247287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Обучение, повышение квалификации</a:t>
                      </a:r>
                      <a:endParaRPr sz="1400">
                        <a:latin typeface="Times New Roman"/>
                        <a:ea typeface="Times New Roman"/>
                      </a:endParaRPr>
                    </a:p>
                  </a:txBody>
                  <a:tcPr marL="59713" marR="5971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4 329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6 263,40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4 322,5</a:t>
                      </a:r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345470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Медицинские услуги (КДУ, лабораторные, скорая и т.д.)</a:t>
                      </a:r>
                      <a:endParaRPr sz="1400">
                        <a:latin typeface="Times New Roman"/>
                        <a:ea typeface="Times New Roman"/>
                      </a:endParaRPr>
                    </a:p>
                  </a:txBody>
                  <a:tcPr marL="59713" marR="5971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409 853,58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113 769,60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292 585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345470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Прочие (содерж зд и ОС, тек ремонт и т.д.)</a:t>
                      </a:r>
                      <a:endParaRPr sz="1400">
                        <a:latin typeface="Times New Roman"/>
                        <a:ea typeface="Times New Roman"/>
                      </a:endParaRPr>
                    </a:p>
                  </a:txBody>
                  <a:tcPr marL="59713" marR="5971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139 763,53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61 411,70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1 247 47,8</a:t>
                      </a:r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247287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en-US" sz="1400" b="1">
                          <a:latin typeface="Times New Roman"/>
                          <a:ea typeface="Times New Roman"/>
                        </a:rPr>
                        <a:t>Всего</a:t>
                      </a:r>
                      <a:endParaRPr sz="1400">
                        <a:latin typeface="Times New Roman"/>
                        <a:ea typeface="Times New Roman"/>
                      </a:endParaRPr>
                    </a:p>
                  </a:txBody>
                  <a:tcPr marL="59713" marR="5971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2 216 661,81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2 332 517,2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2 429 977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454142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  <a:defRPr/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Остаток средств на конец отчетного периода</a:t>
                      </a:r>
                      <a:endParaRPr sz="1600">
                        <a:latin typeface="Times New Roman"/>
                        <a:ea typeface="Times New Roman"/>
                      </a:endParaRPr>
                    </a:p>
                  </a:txBody>
                  <a:tcPr marL="59713" marR="59713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257 552,86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433,5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64 053,7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1" name="Овал 10"/>
          <p:cNvSpPr/>
          <p:nvPr/>
        </p:nvSpPr>
        <p:spPr bwMode="auto">
          <a:xfrm>
            <a:off x="426610" y="130096"/>
            <a:ext cx="1025967" cy="96950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03985" y="57324"/>
            <a:ext cx="1115048" cy="1115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Arial"/>
        <a:cs typeface="Arial"/>
      </a:majorFont>
      <a:minorFont>
        <a:latin typeface="Trebuchet MS"/>
        <a:ea typeface="Arial"/>
        <a:cs typeface="Arial"/>
      </a:minorFont>
    </a:fontScheme>
    <a:fmtScheme name="Грань"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4360</Words>
  <Application>Microsoft Office PowerPoint</Application>
  <DocSecurity>0</DocSecurity>
  <PresentationFormat>Широкоэкранный</PresentationFormat>
  <Paragraphs>1189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34</vt:i4>
      </vt:variant>
    </vt:vector>
  </HeadingPairs>
  <TitlesOfParts>
    <vt:vector size="46" baseType="lpstr">
      <vt:lpstr>Arial Unicode MS</vt:lpstr>
      <vt:lpstr>Arial</vt:lpstr>
      <vt:lpstr>Calibri</vt:lpstr>
      <vt:lpstr>Calibri Light</vt:lpstr>
      <vt:lpstr>Century Gothic</vt:lpstr>
      <vt:lpstr>DengXian</vt:lpstr>
      <vt:lpstr>Times New Roman</vt:lpstr>
      <vt:lpstr>Trebuchet MS</vt:lpstr>
      <vt:lpstr>Wingdings 3</vt:lpstr>
      <vt:lpstr>4_Тема Office</vt:lpstr>
      <vt:lpstr>Тема Office</vt:lpstr>
      <vt:lpstr>Грань</vt:lpstr>
      <vt:lpstr>ОСНОВНЫЕ ИТОГИ ДЕЯТЕЛЬНОСТИ     КГП на ПХВ «ГОРОДСКАЯ ПОЛИКЛИНИКА № 8» УОЗ г. АЛМАТЫ ЗА 2024 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Профилактические прививки за 2024 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Aslan Zharkeyev</dc:creator>
  <cp:keywords/>
  <dc:description/>
  <cp:lastModifiedBy>User111</cp:lastModifiedBy>
  <cp:revision>4826</cp:revision>
  <dcterms:created xsi:type="dcterms:W3CDTF">2019-10-02T04:16:44Z</dcterms:created>
  <dcterms:modified xsi:type="dcterms:W3CDTF">2025-01-27T04:05:06Z</dcterms:modified>
  <cp:category/>
  <dc:identifier/>
  <cp:contentStatus/>
  <dc:language/>
  <cp:version/>
</cp:coreProperties>
</file>