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BBF-FE01-4229-884C-0DC3B9CCB34E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79-76B1-4512-8B54-3541182E1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27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BBF-FE01-4229-884C-0DC3B9CCB34E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79-76B1-4512-8B54-3541182E1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88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BBF-FE01-4229-884C-0DC3B9CCB34E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79-76B1-4512-8B54-3541182E1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6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BBF-FE01-4229-884C-0DC3B9CCB34E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79-76B1-4512-8B54-3541182E1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6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BBF-FE01-4229-884C-0DC3B9CCB34E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79-76B1-4512-8B54-3541182E1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10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BBF-FE01-4229-884C-0DC3B9CCB34E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79-76B1-4512-8B54-3541182E1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33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BBF-FE01-4229-884C-0DC3B9CCB34E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79-76B1-4512-8B54-3541182E1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07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BBF-FE01-4229-884C-0DC3B9CCB34E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79-76B1-4512-8B54-3541182E1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42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BBF-FE01-4229-884C-0DC3B9CCB34E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79-76B1-4512-8B54-3541182E1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40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BBF-FE01-4229-884C-0DC3B9CCB34E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79-76B1-4512-8B54-3541182E1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28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9BBF-FE01-4229-884C-0DC3B9CCB34E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79-76B1-4512-8B54-3541182E1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49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59BBF-FE01-4229-884C-0DC3B9CCB34E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87779-76B1-4512-8B54-3541182E1F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18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061" y="206063"/>
            <a:ext cx="11758411" cy="132652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Бесплатное лечение, манипуляции и процедуры, которые можно получить в рамках КДП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6068" y="1911869"/>
            <a:ext cx="8564450" cy="22602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6400" dirty="0" smtClean="0"/>
              <a:t>(Значок Операция) </a:t>
            </a:r>
            <a:r>
              <a:rPr lang="ru-RU" sz="6400" dirty="0" smtClean="0">
                <a:solidFill>
                  <a:srgbClr val="FF0000"/>
                </a:solidFill>
              </a:rPr>
              <a:t>Хирургические, гинекологические, отоларингологические, урологические, офтальмологические и другие амбулаторные процедуры. При этом могут использоваться необходимые принадлежности и лекарства за счет пациента или в рамках ДМС. </a:t>
            </a:r>
          </a:p>
          <a:p>
            <a:pPr algn="l"/>
            <a:endParaRPr lang="ru-RU" sz="6400" dirty="0" smtClean="0">
              <a:solidFill>
                <a:srgbClr val="FF0000"/>
              </a:solidFill>
            </a:endParaRPr>
          </a:p>
          <a:p>
            <a:pPr algn="l"/>
            <a:r>
              <a:rPr lang="ru-RU" sz="6400" dirty="0" smtClean="0"/>
              <a:t>(Значок Пробирка) </a:t>
            </a:r>
            <a:r>
              <a:rPr lang="ru-RU" sz="6400" dirty="0" smtClean="0">
                <a:solidFill>
                  <a:srgbClr val="FF0000"/>
                </a:solidFill>
              </a:rPr>
              <a:t>Экстракорпоральное оплодотворение </a:t>
            </a:r>
          </a:p>
          <a:p>
            <a:pPr algn="l"/>
            <a:endParaRPr lang="ru-RU" sz="6400" dirty="0" smtClean="0"/>
          </a:p>
          <a:p>
            <a:pPr algn="l"/>
            <a:r>
              <a:rPr lang="ru-RU" sz="6400" dirty="0" smtClean="0"/>
              <a:t>(Значок Зуб) </a:t>
            </a:r>
            <a:r>
              <a:rPr lang="ru-RU" sz="6400" dirty="0" smtClean="0">
                <a:solidFill>
                  <a:srgbClr val="FF0000"/>
                </a:solidFill>
              </a:rPr>
              <a:t>Экстренная стоматологическая помощь при острой боли для социально-уязвимой категории населения. Сюда входит обезболивание, препарирование и наложение пломбы, удаление зуба с обезболиванием, </a:t>
            </a:r>
            <a:r>
              <a:rPr lang="ru-RU" sz="6400" dirty="0" err="1" smtClean="0">
                <a:solidFill>
                  <a:srgbClr val="FF0000"/>
                </a:solidFill>
              </a:rPr>
              <a:t>периостотомия</a:t>
            </a:r>
            <a:r>
              <a:rPr lang="ru-RU" sz="6400" dirty="0" smtClean="0">
                <a:solidFill>
                  <a:srgbClr val="FF0000"/>
                </a:solidFill>
              </a:rPr>
              <a:t>, вскрытие абсцессов</a:t>
            </a:r>
          </a:p>
          <a:p>
            <a:pPr algn="l"/>
            <a:r>
              <a:rPr lang="ru-RU" sz="6400" dirty="0" smtClean="0"/>
              <a:t>(Значок Зуб, Беременные и дети) </a:t>
            </a:r>
            <a:r>
              <a:rPr lang="ru-RU" sz="6400" dirty="0" smtClean="0">
                <a:solidFill>
                  <a:srgbClr val="FF0000"/>
                </a:solidFill>
              </a:rPr>
              <a:t>Плановая стоматологическая помощь детям и беременным женщинам (кроме </a:t>
            </a:r>
            <a:r>
              <a:rPr lang="ru-RU" sz="6400" dirty="0" err="1" smtClean="0">
                <a:solidFill>
                  <a:srgbClr val="FF0000"/>
                </a:solidFill>
              </a:rPr>
              <a:t>ортодонтической</a:t>
            </a:r>
            <a:r>
              <a:rPr lang="ru-RU" sz="6400" dirty="0" smtClean="0">
                <a:solidFill>
                  <a:srgbClr val="FF0000"/>
                </a:solidFill>
              </a:rPr>
              <a:t> и ортопедической) по направлению специалиста, включая удаление зубов с использованием обезболивания, препарирование и наложение пломбы </a:t>
            </a:r>
          </a:p>
          <a:p>
            <a:pPr algn="l"/>
            <a:r>
              <a:rPr lang="ru-RU" sz="6400" dirty="0" smtClean="0"/>
              <a:t>(Значок </a:t>
            </a:r>
            <a:r>
              <a:rPr lang="ru-RU" sz="6400" dirty="0" err="1" smtClean="0"/>
              <a:t>Брекеты</a:t>
            </a:r>
            <a:r>
              <a:rPr lang="ru-RU" sz="6400" dirty="0" smtClean="0"/>
              <a:t>) </a:t>
            </a:r>
            <a:r>
              <a:rPr lang="ru-RU" sz="6400" dirty="0" err="1" smtClean="0">
                <a:solidFill>
                  <a:srgbClr val="FF0000"/>
                </a:solidFill>
              </a:rPr>
              <a:t>Ортодонтическая</a:t>
            </a:r>
            <a:r>
              <a:rPr lang="ru-RU" sz="6400" dirty="0" smtClean="0">
                <a:solidFill>
                  <a:srgbClr val="FF0000"/>
                </a:solidFill>
              </a:rPr>
              <a:t> помощь детям с врожденной патологией челюстно-лицевой области с использованием аппарата для устранения зубочелюстных аномалий (</a:t>
            </a:r>
            <a:r>
              <a:rPr lang="ru-RU" sz="6400" dirty="0" err="1" smtClean="0">
                <a:solidFill>
                  <a:srgbClr val="FF0000"/>
                </a:solidFill>
              </a:rPr>
              <a:t>ортодонтическая</a:t>
            </a:r>
            <a:r>
              <a:rPr lang="ru-RU" sz="6400" dirty="0" smtClean="0">
                <a:solidFill>
                  <a:srgbClr val="FF0000"/>
                </a:solidFill>
              </a:rPr>
              <a:t> пластинка)</a:t>
            </a:r>
          </a:p>
          <a:p>
            <a:pPr algn="l"/>
            <a:endParaRPr lang="ru-RU" sz="6400" dirty="0" smtClean="0"/>
          </a:p>
          <a:p>
            <a:pPr algn="l"/>
            <a:r>
              <a:rPr lang="ru-RU" sz="6400" dirty="0" smtClean="0"/>
              <a:t>(Значок Реабилитация</a:t>
            </a:r>
            <a:r>
              <a:rPr lang="ru-RU" sz="6400" dirty="0" smtClean="0">
                <a:solidFill>
                  <a:srgbClr val="FF0000"/>
                </a:solidFill>
              </a:rPr>
              <a:t>) Ранняя и продолженная медицинская реабилитация социально-уязвимой категории населения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9813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Бесплатное лечение, манипуляции и процедуры, которые можно получить в рамках КДП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Бесплатное лечение, манипуляции и процедуры, которые можно получить в рамках КДП</dc:title>
  <dc:creator>Пользователь</dc:creator>
  <cp:lastModifiedBy>Пользователь</cp:lastModifiedBy>
  <cp:revision>1</cp:revision>
  <dcterms:created xsi:type="dcterms:W3CDTF">2019-05-15T06:51:01Z</dcterms:created>
  <dcterms:modified xsi:type="dcterms:W3CDTF">2019-05-15T06:51:06Z</dcterms:modified>
</cp:coreProperties>
</file>